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5"/>
  </p:notesMasterIdLst>
  <p:sldIdLst>
    <p:sldId id="256" r:id="rId2"/>
    <p:sldId id="259" r:id="rId3"/>
    <p:sldId id="260" r:id="rId4"/>
    <p:sldId id="257" r:id="rId5"/>
    <p:sldId id="258" r:id="rId6"/>
    <p:sldId id="261" r:id="rId7"/>
    <p:sldId id="262" r:id="rId8"/>
    <p:sldId id="263" r:id="rId9"/>
    <p:sldId id="264" r:id="rId10"/>
    <p:sldId id="265" r:id="rId11"/>
    <p:sldId id="266" r:id="rId12"/>
    <p:sldId id="267" r:id="rId13"/>
    <p:sldId id="268" r:id="rId14"/>
    <p:sldId id="269" r:id="rId15"/>
    <p:sldId id="270" r:id="rId16"/>
    <p:sldId id="274" r:id="rId17"/>
    <p:sldId id="271" r:id="rId18"/>
    <p:sldId id="272" r:id="rId19"/>
    <p:sldId id="273" r:id="rId20"/>
    <p:sldId id="275" r:id="rId21"/>
    <p:sldId id="277" r:id="rId22"/>
    <p:sldId id="276" r:id="rId23"/>
    <p:sldId id="278" r:id="rId24"/>
    <p:sldId id="280" r:id="rId25"/>
    <p:sldId id="281" r:id="rId26"/>
    <p:sldId id="282" r:id="rId27"/>
    <p:sldId id="283" r:id="rId28"/>
    <p:sldId id="284" r:id="rId29"/>
    <p:sldId id="285" r:id="rId30"/>
    <p:sldId id="287" r:id="rId31"/>
    <p:sldId id="286" r:id="rId32"/>
    <p:sldId id="289" r:id="rId33"/>
    <p:sldId id="288" r:id="rId34"/>
  </p:sldIdLst>
  <p:sldSz cx="9144000" cy="5143500" type="screen16x9"/>
  <p:notesSz cx="6858000" cy="9144000"/>
  <p:embeddedFontLst>
    <p:embeddedFont>
      <p:font typeface="Algerian" panose="04020705040A02060702" pitchFamily="82" charset="0"/>
      <p:regular r:id="rId36"/>
    </p:embeddedFont>
    <p:embeddedFont>
      <p:font typeface="Roboto" panose="02000000000000000000" pitchFamily="2" charset="0"/>
      <p:regular r:id="rId37"/>
      <p:bold r:id="rId38"/>
      <p:italic r:id="rId39"/>
      <p:boldItalic r:id="rId40"/>
    </p:embeddedFont>
    <p:embeddedFont>
      <p:font typeface="Verdana" panose="020B0604030504040204" pitchFamily="34" charset="0"/>
      <p:regular r:id="rId41"/>
      <p:bold r:id="rId42"/>
      <p:italic r:id="rId43"/>
      <p:boldItalic r:id="rId4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90" d="100"/>
          <a:sy n="90" d="100"/>
        </p:scale>
        <p:origin x="1162" y="110"/>
      </p:cViewPr>
      <p:guideLst>
        <p:guide orient="horz" pos="1620"/>
        <p:guide pos="2880"/>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4.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7.fntdata"/><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2.fntdata"/><Relationship Id="rId40" Type="http://schemas.openxmlformats.org/officeDocument/2006/relationships/font" Target="fonts/font5.fntdata"/><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43" Type="http://schemas.openxmlformats.org/officeDocument/2006/relationships/font" Target="fonts/font8.fntdata"/><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3.fntdata"/><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font" Target="fonts/font6.fntdata"/></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81CDD55-8E6D-4C2B-BF16-D76FFFCA8887}" type="doc">
      <dgm:prSet loTypeId="urn:microsoft.com/office/officeart/2005/8/layout/bProcess3" loCatId="process" qsTypeId="urn:microsoft.com/office/officeart/2005/8/quickstyle/simple4" qsCatId="simple" csTypeId="urn:microsoft.com/office/officeart/2005/8/colors/colorful4" csCatId="colorful" phldr="1"/>
      <dgm:spPr/>
      <dgm:t>
        <a:bodyPr/>
        <a:lstStyle/>
        <a:p>
          <a:endParaRPr lang="en-US"/>
        </a:p>
      </dgm:t>
    </dgm:pt>
    <dgm:pt modelId="{4C6BCF4A-74B5-4597-BA6B-EBF056DE9A75}">
      <dgm:prSet phldrT="[Text]"/>
      <dgm:spPr>
        <a:ln w="28575">
          <a:solidFill>
            <a:schemeClr val="accent3">
              <a:lumMod val="50000"/>
            </a:schemeClr>
          </a:solidFill>
        </a:ln>
      </dgm:spPr>
      <dgm:t>
        <a:bodyPr/>
        <a:lstStyle/>
        <a:p>
          <a:r>
            <a:rPr lang="en-US" dirty="0"/>
            <a:t>Data Collection and Understanding</a:t>
          </a:r>
        </a:p>
      </dgm:t>
    </dgm:pt>
    <dgm:pt modelId="{09B3E503-23CB-4E65-8E16-82C3ECE44AEF}" type="parTrans" cxnId="{D4530200-86E3-4130-AEC5-56CF126A7145}">
      <dgm:prSet/>
      <dgm:spPr/>
      <dgm:t>
        <a:bodyPr/>
        <a:lstStyle/>
        <a:p>
          <a:endParaRPr lang="en-US"/>
        </a:p>
      </dgm:t>
    </dgm:pt>
    <dgm:pt modelId="{2C8DE9A4-6DAE-4586-B658-6AFCBAAF5F9B}" type="sibTrans" cxnId="{D4530200-86E3-4130-AEC5-56CF126A7145}">
      <dgm:prSet>
        <dgm:style>
          <a:lnRef idx="3">
            <a:schemeClr val="accent2"/>
          </a:lnRef>
          <a:fillRef idx="0">
            <a:schemeClr val="accent2"/>
          </a:fillRef>
          <a:effectRef idx="2">
            <a:schemeClr val="accent2"/>
          </a:effectRef>
          <a:fontRef idx="minor">
            <a:schemeClr val="tx1"/>
          </a:fontRef>
        </dgm:style>
      </dgm:prSet>
      <dgm:spPr/>
      <dgm:t>
        <a:bodyPr/>
        <a:lstStyle/>
        <a:p>
          <a:endParaRPr lang="en-US"/>
        </a:p>
      </dgm:t>
    </dgm:pt>
    <dgm:pt modelId="{004E403B-7B3F-48D0-BA98-0060A160A4C5}">
      <dgm:prSet phldrT="[Text]"/>
      <dgm:spPr>
        <a:ln w="38100">
          <a:solidFill>
            <a:schemeClr val="bg1">
              <a:lumMod val="60000"/>
              <a:lumOff val="40000"/>
            </a:schemeClr>
          </a:solidFill>
        </a:ln>
      </dgm:spPr>
      <dgm:t>
        <a:bodyPr/>
        <a:lstStyle/>
        <a:p>
          <a:r>
            <a:rPr lang="en-US" dirty="0"/>
            <a:t>Data Wrangling &amp; Feature Engineering</a:t>
          </a:r>
        </a:p>
      </dgm:t>
    </dgm:pt>
    <dgm:pt modelId="{D265C446-C928-4B8F-A6A1-0FEB668098BE}" type="parTrans" cxnId="{8E4554B6-6253-4C76-A380-389DD89DA42B}">
      <dgm:prSet/>
      <dgm:spPr/>
      <dgm:t>
        <a:bodyPr/>
        <a:lstStyle/>
        <a:p>
          <a:endParaRPr lang="en-US"/>
        </a:p>
      </dgm:t>
    </dgm:pt>
    <dgm:pt modelId="{5D24F442-CFB6-48EC-A71A-29949667D57E}" type="sibTrans" cxnId="{8E4554B6-6253-4C76-A380-389DD89DA42B}">
      <dgm:prSet>
        <dgm:style>
          <a:lnRef idx="3">
            <a:schemeClr val="accent2"/>
          </a:lnRef>
          <a:fillRef idx="0">
            <a:schemeClr val="accent2"/>
          </a:fillRef>
          <a:effectRef idx="2">
            <a:schemeClr val="accent2"/>
          </a:effectRef>
          <a:fontRef idx="minor">
            <a:schemeClr val="tx1"/>
          </a:fontRef>
        </dgm:style>
      </dgm:prSet>
      <dgm:spPr/>
      <dgm:t>
        <a:bodyPr/>
        <a:lstStyle/>
        <a:p>
          <a:endParaRPr lang="en-US"/>
        </a:p>
      </dgm:t>
    </dgm:pt>
    <dgm:pt modelId="{1C40817D-9FD3-4F9D-A1A9-B8C22EA2EA00}">
      <dgm:prSet phldrT="[Text]"/>
      <dgm:spPr>
        <a:ln w="38100">
          <a:solidFill>
            <a:srgbClr val="FFFF00"/>
          </a:solidFill>
        </a:ln>
      </dgm:spPr>
      <dgm:t>
        <a:bodyPr/>
        <a:lstStyle/>
        <a:p>
          <a:r>
            <a:rPr lang="en-US" dirty="0"/>
            <a:t>EDA</a:t>
          </a:r>
        </a:p>
      </dgm:t>
    </dgm:pt>
    <dgm:pt modelId="{7DFF084F-7D71-40E2-ABC9-010513FB8076}" type="parTrans" cxnId="{E4F9601C-B4D7-4198-AD4E-72B04973B873}">
      <dgm:prSet/>
      <dgm:spPr/>
      <dgm:t>
        <a:bodyPr/>
        <a:lstStyle/>
        <a:p>
          <a:endParaRPr lang="en-US"/>
        </a:p>
      </dgm:t>
    </dgm:pt>
    <dgm:pt modelId="{A4DED33C-CA63-46ED-83FD-C67D8E09A8B1}" type="sibTrans" cxnId="{E4F9601C-B4D7-4198-AD4E-72B04973B873}">
      <dgm:prSet>
        <dgm:style>
          <a:lnRef idx="3">
            <a:schemeClr val="accent2"/>
          </a:lnRef>
          <a:fillRef idx="0">
            <a:schemeClr val="accent2"/>
          </a:fillRef>
          <a:effectRef idx="2">
            <a:schemeClr val="accent2"/>
          </a:effectRef>
          <a:fontRef idx="minor">
            <a:schemeClr val="tx1"/>
          </a:fontRef>
        </dgm:style>
      </dgm:prSet>
      <dgm:spPr/>
      <dgm:t>
        <a:bodyPr/>
        <a:lstStyle/>
        <a:p>
          <a:endParaRPr lang="en-US"/>
        </a:p>
      </dgm:t>
    </dgm:pt>
    <dgm:pt modelId="{4160D8DC-3BCA-496F-B824-6C6AFC55F94C}">
      <dgm:prSet phldrT="[Text]"/>
      <dgm:spPr>
        <a:gradFill flip="none" rotWithShape="0">
          <a:gsLst>
            <a:gs pos="0">
              <a:schemeClr val="tx2">
                <a:lumMod val="75000"/>
                <a:tint val="66000"/>
                <a:satMod val="160000"/>
              </a:schemeClr>
            </a:gs>
            <a:gs pos="50000">
              <a:schemeClr val="tx2">
                <a:lumMod val="75000"/>
                <a:tint val="44500"/>
                <a:satMod val="160000"/>
              </a:schemeClr>
            </a:gs>
            <a:gs pos="100000">
              <a:schemeClr val="tx2">
                <a:lumMod val="75000"/>
                <a:tint val="23500"/>
                <a:satMod val="160000"/>
              </a:schemeClr>
            </a:gs>
          </a:gsLst>
          <a:lin ang="10800000" scaled="1"/>
          <a:tileRect/>
        </a:gradFill>
        <a:ln w="38100">
          <a:solidFill>
            <a:srgbClr val="002060"/>
          </a:solidFill>
        </a:ln>
      </dgm:spPr>
      <dgm:t>
        <a:bodyPr/>
        <a:lstStyle/>
        <a:p>
          <a:r>
            <a:rPr lang="en-US" dirty="0"/>
            <a:t>Preparation of data for model building. </a:t>
          </a:r>
        </a:p>
      </dgm:t>
    </dgm:pt>
    <dgm:pt modelId="{07FE92B6-826C-4E64-9DC6-1F07957950F1}" type="parTrans" cxnId="{07AFFCF3-73A7-4CA3-8A4C-054CF6301952}">
      <dgm:prSet/>
      <dgm:spPr/>
      <dgm:t>
        <a:bodyPr/>
        <a:lstStyle/>
        <a:p>
          <a:endParaRPr lang="en-US"/>
        </a:p>
      </dgm:t>
    </dgm:pt>
    <dgm:pt modelId="{6D166AEC-155C-479E-B854-9BD94F3C7DD1}" type="sibTrans" cxnId="{07AFFCF3-73A7-4CA3-8A4C-054CF6301952}">
      <dgm:prSet>
        <dgm:style>
          <a:lnRef idx="3">
            <a:schemeClr val="accent2"/>
          </a:lnRef>
          <a:fillRef idx="0">
            <a:schemeClr val="accent2"/>
          </a:fillRef>
          <a:effectRef idx="2">
            <a:schemeClr val="accent2"/>
          </a:effectRef>
          <a:fontRef idx="minor">
            <a:schemeClr val="tx1"/>
          </a:fontRef>
        </dgm:style>
      </dgm:prSet>
      <dgm:spPr/>
      <dgm:t>
        <a:bodyPr/>
        <a:lstStyle/>
        <a:p>
          <a:endParaRPr lang="en-US"/>
        </a:p>
      </dgm:t>
    </dgm:pt>
    <dgm:pt modelId="{6775EF80-B594-4205-AD85-71F59E145695}">
      <dgm:prSet phldrT="[Text]"/>
      <dgm:spPr>
        <a:gradFill flip="none" rotWithShape="0">
          <a:gsLst>
            <a:gs pos="0">
              <a:schemeClr val="accent4">
                <a:hueOff val="7302524"/>
                <a:satOff val="0"/>
                <a:lumOff val="-23843"/>
                <a:alphaOff val="0"/>
                <a:tint val="100000"/>
                <a:shade val="100000"/>
                <a:satMod val="130000"/>
              </a:schemeClr>
            </a:gs>
            <a:gs pos="100000">
              <a:schemeClr val="accent4">
                <a:hueOff val="7302524"/>
                <a:satOff val="0"/>
                <a:lumOff val="-23843"/>
                <a:alphaOff val="0"/>
                <a:tint val="50000"/>
                <a:shade val="100000"/>
                <a:satMod val="350000"/>
              </a:schemeClr>
            </a:gs>
          </a:gsLst>
          <a:path path="circle">
            <a:fillToRect l="50000" t="50000" r="50000" b="50000"/>
          </a:path>
          <a:tileRect/>
        </a:gradFill>
        <a:ln w="38100">
          <a:solidFill>
            <a:schemeClr val="tx1">
              <a:lumMod val="60000"/>
              <a:lumOff val="40000"/>
            </a:schemeClr>
          </a:solidFill>
        </a:ln>
      </dgm:spPr>
      <dgm:t>
        <a:bodyPr/>
        <a:lstStyle/>
        <a:p>
          <a:r>
            <a:rPr lang="en-US" dirty="0"/>
            <a:t>Model Selection and Evaluation</a:t>
          </a:r>
        </a:p>
      </dgm:t>
    </dgm:pt>
    <dgm:pt modelId="{C91A45A7-C1F1-40D5-BF54-295FD7F17CC8}" type="parTrans" cxnId="{793ED969-3329-441D-96C4-84E02359557F}">
      <dgm:prSet/>
      <dgm:spPr/>
      <dgm:t>
        <a:bodyPr/>
        <a:lstStyle/>
        <a:p>
          <a:endParaRPr lang="en-US"/>
        </a:p>
      </dgm:t>
    </dgm:pt>
    <dgm:pt modelId="{3697C00A-BA23-415A-A768-81A16A948AA3}" type="sibTrans" cxnId="{793ED969-3329-441D-96C4-84E02359557F}">
      <dgm:prSet>
        <dgm:style>
          <a:lnRef idx="3">
            <a:schemeClr val="accent2"/>
          </a:lnRef>
          <a:fillRef idx="0">
            <a:schemeClr val="accent2"/>
          </a:fillRef>
          <a:effectRef idx="2">
            <a:schemeClr val="accent2"/>
          </a:effectRef>
          <a:fontRef idx="minor">
            <a:schemeClr val="tx1"/>
          </a:fontRef>
        </dgm:style>
      </dgm:prSet>
      <dgm:spPr/>
      <dgm:t>
        <a:bodyPr/>
        <a:lstStyle/>
        <a:p>
          <a:endParaRPr lang="en-US"/>
        </a:p>
      </dgm:t>
    </dgm:pt>
    <dgm:pt modelId="{6FA5D9A9-9E74-49BF-B70C-AFAD297A10F7}">
      <dgm:prSet phldrT="[Text]">
        <dgm:style>
          <a:lnRef idx="0">
            <a:schemeClr val="accent5"/>
          </a:lnRef>
          <a:fillRef idx="3">
            <a:schemeClr val="accent5"/>
          </a:fillRef>
          <a:effectRef idx="3">
            <a:schemeClr val="accent5"/>
          </a:effectRef>
          <a:fontRef idx="minor">
            <a:schemeClr val="lt1"/>
          </a:fontRef>
        </dgm:style>
      </dgm:prSet>
      <dgm:spPr>
        <a:gradFill flip="none" rotWithShape="0">
          <a:gsLst>
            <a:gs pos="0">
              <a:schemeClr val="accent5">
                <a:tint val="100000"/>
                <a:shade val="100000"/>
                <a:satMod val="130000"/>
              </a:schemeClr>
            </a:gs>
            <a:gs pos="100000">
              <a:schemeClr val="accent5">
                <a:tint val="50000"/>
                <a:shade val="100000"/>
                <a:satMod val="350000"/>
              </a:schemeClr>
            </a:gs>
          </a:gsLst>
          <a:lin ang="18900000" scaled="1"/>
          <a:tileRect/>
        </a:gradFill>
        <a:effectLst>
          <a:glow rad="228600">
            <a:schemeClr val="accent5">
              <a:satMod val="175000"/>
              <a:alpha val="40000"/>
            </a:schemeClr>
          </a:glow>
          <a:innerShdw blurRad="63500" dist="50800" dir="13500000">
            <a:prstClr val="black">
              <a:alpha val="50000"/>
            </a:prstClr>
          </a:innerShdw>
        </a:effectLst>
      </dgm:spPr>
      <dgm:t>
        <a:bodyPr/>
        <a:lstStyle/>
        <a:p>
          <a:r>
            <a:rPr lang="en-US" dirty="0"/>
            <a:t> </a:t>
          </a:r>
          <a:r>
            <a:rPr lang="en-US" b="1" dirty="0">
              <a:solidFill>
                <a:srgbClr val="7030A0"/>
              </a:solidFill>
            </a:rPr>
            <a:t>Conclusions</a:t>
          </a:r>
        </a:p>
      </dgm:t>
    </dgm:pt>
    <dgm:pt modelId="{CF39AA5A-1019-4160-B506-55D80616E366}" type="parTrans" cxnId="{78AF4700-76F9-488A-976F-559531AD9D3C}">
      <dgm:prSet/>
      <dgm:spPr/>
      <dgm:t>
        <a:bodyPr/>
        <a:lstStyle/>
        <a:p>
          <a:endParaRPr lang="en-US"/>
        </a:p>
      </dgm:t>
    </dgm:pt>
    <dgm:pt modelId="{5797F81E-9D27-48CE-8828-940918593D47}" type="sibTrans" cxnId="{78AF4700-76F9-488A-976F-559531AD9D3C}">
      <dgm:prSet/>
      <dgm:spPr/>
      <dgm:t>
        <a:bodyPr/>
        <a:lstStyle/>
        <a:p>
          <a:endParaRPr lang="en-US"/>
        </a:p>
      </dgm:t>
    </dgm:pt>
    <dgm:pt modelId="{D37790A9-F7D9-4851-BA67-B7E073CBA5DE}" type="pres">
      <dgm:prSet presAssocID="{281CDD55-8E6D-4C2B-BF16-D76FFFCA8887}" presName="Name0" presStyleCnt="0">
        <dgm:presLayoutVars>
          <dgm:dir/>
          <dgm:resizeHandles val="exact"/>
        </dgm:presLayoutVars>
      </dgm:prSet>
      <dgm:spPr/>
    </dgm:pt>
    <dgm:pt modelId="{C41B6428-8C21-4D80-A1D4-BD49EE55C5EB}" type="pres">
      <dgm:prSet presAssocID="{4C6BCF4A-74B5-4597-BA6B-EBF056DE9A75}" presName="node" presStyleLbl="node1" presStyleIdx="0" presStyleCnt="6" custScaleX="86073" custScaleY="95216" custLinFactNeighborX="-1446" custLinFactNeighborY="-107">
        <dgm:presLayoutVars>
          <dgm:bulletEnabled val="1"/>
        </dgm:presLayoutVars>
      </dgm:prSet>
      <dgm:spPr/>
    </dgm:pt>
    <dgm:pt modelId="{745B4DAC-0FE8-4E7D-B2CE-8252117A14BE}" type="pres">
      <dgm:prSet presAssocID="{2C8DE9A4-6DAE-4586-B658-6AFCBAAF5F9B}" presName="sibTrans" presStyleLbl="sibTrans1D1" presStyleIdx="0" presStyleCnt="5"/>
      <dgm:spPr/>
    </dgm:pt>
    <dgm:pt modelId="{9F80D032-3BED-4E11-B70F-DBDD13D5AB04}" type="pres">
      <dgm:prSet presAssocID="{2C8DE9A4-6DAE-4586-B658-6AFCBAAF5F9B}" presName="connectorText" presStyleLbl="sibTrans1D1" presStyleIdx="0" presStyleCnt="5"/>
      <dgm:spPr/>
    </dgm:pt>
    <dgm:pt modelId="{3DA5AD9A-4D45-45DA-BF4D-9DA4E32CE1BB}" type="pres">
      <dgm:prSet presAssocID="{004E403B-7B3F-48D0-BA98-0060A160A4C5}" presName="node" presStyleLbl="node1" presStyleIdx="1" presStyleCnt="6" custLinFactNeighborX="6772" custLinFactNeighborY="-713">
        <dgm:presLayoutVars>
          <dgm:bulletEnabled val="1"/>
        </dgm:presLayoutVars>
      </dgm:prSet>
      <dgm:spPr/>
    </dgm:pt>
    <dgm:pt modelId="{736D0B0F-05DB-4C77-9F45-2E50A083BEFA}" type="pres">
      <dgm:prSet presAssocID="{5D24F442-CFB6-48EC-A71A-29949667D57E}" presName="sibTrans" presStyleLbl="sibTrans1D1" presStyleIdx="1" presStyleCnt="5"/>
      <dgm:spPr/>
    </dgm:pt>
    <dgm:pt modelId="{DD010312-EE73-43C8-8F36-274B200D9E4D}" type="pres">
      <dgm:prSet presAssocID="{5D24F442-CFB6-48EC-A71A-29949667D57E}" presName="connectorText" presStyleLbl="sibTrans1D1" presStyleIdx="1" presStyleCnt="5"/>
      <dgm:spPr/>
    </dgm:pt>
    <dgm:pt modelId="{555A5117-C512-4955-914E-A7C822F9DB94}" type="pres">
      <dgm:prSet presAssocID="{1C40817D-9FD3-4F9D-A1A9-B8C22EA2EA00}" presName="node" presStyleLbl="node1" presStyleIdx="2" presStyleCnt="6" custLinFactNeighborX="35165">
        <dgm:presLayoutVars>
          <dgm:bulletEnabled val="1"/>
        </dgm:presLayoutVars>
      </dgm:prSet>
      <dgm:spPr/>
    </dgm:pt>
    <dgm:pt modelId="{21ED6B9D-1F79-4484-ADE9-88705C1126DF}" type="pres">
      <dgm:prSet presAssocID="{A4DED33C-CA63-46ED-83FD-C67D8E09A8B1}" presName="sibTrans" presStyleLbl="sibTrans1D1" presStyleIdx="2" presStyleCnt="5"/>
      <dgm:spPr/>
    </dgm:pt>
    <dgm:pt modelId="{D61D6881-3CE7-4991-B15C-7387375E8244}" type="pres">
      <dgm:prSet presAssocID="{A4DED33C-CA63-46ED-83FD-C67D8E09A8B1}" presName="connectorText" presStyleLbl="sibTrans1D1" presStyleIdx="2" presStyleCnt="5"/>
      <dgm:spPr/>
    </dgm:pt>
    <dgm:pt modelId="{6FDD0554-AEFA-4403-A6E1-9B80618AC257}" type="pres">
      <dgm:prSet presAssocID="{4160D8DC-3BCA-496F-B824-6C6AFC55F94C}" presName="node" presStyleLbl="node1" presStyleIdx="3" presStyleCnt="6" custLinFactNeighborX="4882" custLinFactNeighborY="0">
        <dgm:presLayoutVars>
          <dgm:bulletEnabled val="1"/>
        </dgm:presLayoutVars>
      </dgm:prSet>
      <dgm:spPr/>
    </dgm:pt>
    <dgm:pt modelId="{F8D1CD44-DB8E-4DBF-A63E-8F959137D490}" type="pres">
      <dgm:prSet presAssocID="{6D166AEC-155C-479E-B854-9BD94F3C7DD1}" presName="sibTrans" presStyleLbl="sibTrans1D1" presStyleIdx="3" presStyleCnt="5"/>
      <dgm:spPr/>
    </dgm:pt>
    <dgm:pt modelId="{F5700640-464C-4BBA-B801-F1AB60B86C05}" type="pres">
      <dgm:prSet presAssocID="{6D166AEC-155C-479E-B854-9BD94F3C7DD1}" presName="connectorText" presStyleLbl="sibTrans1D1" presStyleIdx="3" presStyleCnt="5"/>
      <dgm:spPr/>
    </dgm:pt>
    <dgm:pt modelId="{BA580F22-48D3-4571-8D99-2942132B43A3}" type="pres">
      <dgm:prSet presAssocID="{6775EF80-B594-4205-AD85-71F59E145695}" presName="node" presStyleLbl="node1" presStyleIdx="4" presStyleCnt="6">
        <dgm:presLayoutVars>
          <dgm:bulletEnabled val="1"/>
        </dgm:presLayoutVars>
      </dgm:prSet>
      <dgm:spPr/>
    </dgm:pt>
    <dgm:pt modelId="{23501CD4-5F40-4EFB-8371-493AC5B0C7F3}" type="pres">
      <dgm:prSet presAssocID="{3697C00A-BA23-415A-A768-81A16A948AA3}" presName="sibTrans" presStyleLbl="sibTrans1D1" presStyleIdx="4" presStyleCnt="5"/>
      <dgm:spPr/>
    </dgm:pt>
    <dgm:pt modelId="{8D8C819B-A3D2-4DC8-A733-D632DD482AD3}" type="pres">
      <dgm:prSet presAssocID="{3697C00A-BA23-415A-A768-81A16A948AA3}" presName="connectorText" presStyleLbl="sibTrans1D1" presStyleIdx="4" presStyleCnt="5"/>
      <dgm:spPr/>
    </dgm:pt>
    <dgm:pt modelId="{0B798275-8843-4AE9-9BD6-18D68BF3D123}" type="pres">
      <dgm:prSet presAssocID="{6FA5D9A9-9E74-49BF-B70C-AFAD297A10F7}" presName="node" presStyleLbl="node1" presStyleIdx="5" presStyleCnt="6" custLinFactNeighborX="370" custLinFactNeighborY="109">
        <dgm:presLayoutVars>
          <dgm:bulletEnabled val="1"/>
        </dgm:presLayoutVars>
      </dgm:prSet>
      <dgm:spPr/>
    </dgm:pt>
  </dgm:ptLst>
  <dgm:cxnLst>
    <dgm:cxn modelId="{D4530200-86E3-4130-AEC5-56CF126A7145}" srcId="{281CDD55-8E6D-4C2B-BF16-D76FFFCA8887}" destId="{4C6BCF4A-74B5-4597-BA6B-EBF056DE9A75}" srcOrd="0" destOrd="0" parTransId="{09B3E503-23CB-4E65-8E16-82C3ECE44AEF}" sibTransId="{2C8DE9A4-6DAE-4586-B658-6AFCBAAF5F9B}"/>
    <dgm:cxn modelId="{78AF4700-76F9-488A-976F-559531AD9D3C}" srcId="{281CDD55-8E6D-4C2B-BF16-D76FFFCA8887}" destId="{6FA5D9A9-9E74-49BF-B70C-AFAD297A10F7}" srcOrd="5" destOrd="0" parTransId="{CF39AA5A-1019-4160-B506-55D80616E366}" sibTransId="{5797F81E-9D27-48CE-8828-940918593D47}"/>
    <dgm:cxn modelId="{3B916E07-ED02-491D-BD59-3776F2E1CB26}" type="presOf" srcId="{4C6BCF4A-74B5-4597-BA6B-EBF056DE9A75}" destId="{C41B6428-8C21-4D80-A1D4-BD49EE55C5EB}" srcOrd="0" destOrd="0" presId="urn:microsoft.com/office/officeart/2005/8/layout/bProcess3"/>
    <dgm:cxn modelId="{A7ABA80F-8391-4238-B301-4F0D4C5E8F27}" type="presOf" srcId="{6D166AEC-155C-479E-B854-9BD94F3C7DD1}" destId="{F5700640-464C-4BBA-B801-F1AB60B86C05}" srcOrd="1" destOrd="0" presId="urn:microsoft.com/office/officeart/2005/8/layout/bProcess3"/>
    <dgm:cxn modelId="{52C9CE12-DC16-4F1E-BC61-947A2F1BA0CE}" type="presOf" srcId="{5D24F442-CFB6-48EC-A71A-29949667D57E}" destId="{DD010312-EE73-43C8-8F36-274B200D9E4D}" srcOrd="1" destOrd="0" presId="urn:microsoft.com/office/officeart/2005/8/layout/bProcess3"/>
    <dgm:cxn modelId="{E4F9601C-B4D7-4198-AD4E-72B04973B873}" srcId="{281CDD55-8E6D-4C2B-BF16-D76FFFCA8887}" destId="{1C40817D-9FD3-4F9D-A1A9-B8C22EA2EA00}" srcOrd="2" destOrd="0" parTransId="{7DFF084F-7D71-40E2-ABC9-010513FB8076}" sibTransId="{A4DED33C-CA63-46ED-83FD-C67D8E09A8B1}"/>
    <dgm:cxn modelId="{1413A62A-348C-495F-AEB2-61991C3EE3AF}" type="presOf" srcId="{4160D8DC-3BCA-496F-B824-6C6AFC55F94C}" destId="{6FDD0554-AEFA-4403-A6E1-9B80618AC257}" srcOrd="0" destOrd="0" presId="urn:microsoft.com/office/officeart/2005/8/layout/bProcess3"/>
    <dgm:cxn modelId="{01F9442F-2A3F-4776-AA54-78CC351FAE97}" type="presOf" srcId="{281CDD55-8E6D-4C2B-BF16-D76FFFCA8887}" destId="{D37790A9-F7D9-4851-BA67-B7E073CBA5DE}" srcOrd="0" destOrd="0" presId="urn:microsoft.com/office/officeart/2005/8/layout/bProcess3"/>
    <dgm:cxn modelId="{610D0A3C-C500-4163-9542-6B5393ED5C71}" type="presOf" srcId="{004E403B-7B3F-48D0-BA98-0060A160A4C5}" destId="{3DA5AD9A-4D45-45DA-BF4D-9DA4E32CE1BB}" srcOrd="0" destOrd="0" presId="urn:microsoft.com/office/officeart/2005/8/layout/bProcess3"/>
    <dgm:cxn modelId="{DC7E8044-A360-470E-9B50-F1D2DC31952A}" type="presOf" srcId="{3697C00A-BA23-415A-A768-81A16A948AA3}" destId="{23501CD4-5F40-4EFB-8371-493AC5B0C7F3}" srcOrd="0" destOrd="0" presId="urn:microsoft.com/office/officeart/2005/8/layout/bProcess3"/>
    <dgm:cxn modelId="{793ED969-3329-441D-96C4-84E02359557F}" srcId="{281CDD55-8E6D-4C2B-BF16-D76FFFCA8887}" destId="{6775EF80-B594-4205-AD85-71F59E145695}" srcOrd="4" destOrd="0" parTransId="{C91A45A7-C1F1-40D5-BF54-295FD7F17CC8}" sibTransId="{3697C00A-BA23-415A-A768-81A16A948AA3}"/>
    <dgm:cxn modelId="{03849F54-4FF2-45F0-A964-4BDCFBC8CF53}" type="presOf" srcId="{A4DED33C-CA63-46ED-83FD-C67D8E09A8B1}" destId="{D61D6881-3CE7-4991-B15C-7387375E8244}" srcOrd="1" destOrd="0" presId="urn:microsoft.com/office/officeart/2005/8/layout/bProcess3"/>
    <dgm:cxn modelId="{6B209B79-372D-4B77-BDBD-57E2DA58BB29}" type="presOf" srcId="{6FA5D9A9-9E74-49BF-B70C-AFAD297A10F7}" destId="{0B798275-8843-4AE9-9BD6-18D68BF3D123}" srcOrd="0" destOrd="0" presId="urn:microsoft.com/office/officeart/2005/8/layout/bProcess3"/>
    <dgm:cxn modelId="{B9F0408D-D57E-431F-B92B-FEEA14C09F00}" type="presOf" srcId="{2C8DE9A4-6DAE-4586-B658-6AFCBAAF5F9B}" destId="{745B4DAC-0FE8-4E7D-B2CE-8252117A14BE}" srcOrd="0" destOrd="0" presId="urn:microsoft.com/office/officeart/2005/8/layout/bProcess3"/>
    <dgm:cxn modelId="{0C8903AC-D301-4E83-9166-BAE882B3F07E}" type="presOf" srcId="{2C8DE9A4-6DAE-4586-B658-6AFCBAAF5F9B}" destId="{9F80D032-3BED-4E11-B70F-DBDD13D5AB04}" srcOrd="1" destOrd="0" presId="urn:microsoft.com/office/officeart/2005/8/layout/bProcess3"/>
    <dgm:cxn modelId="{463EC0B2-AE9A-4881-A56C-9FE4BAFB8A7A}" type="presOf" srcId="{A4DED33C-CA63-46ED-83FD-C67D8E09A8B1}" destId="{21ED6B9D-1F79-4484-ADE9-88705C1126DF}" srcOrd="0" destOrd="0" presId="urn:microsoft.com/office/officeart/2005/8/layout/bProcess3"/>
    <dgm:cxn modelId="{8E4554B6-6253-4C76-A380-389DD89DA42B}" srcId="{281CDD55-8E6D-4C2B-BF16-D76FFFCA8887}" destId="{004E403B-7B3F-48D0-BA98-0060A160A4C5}" srcOrd="1" destOrd="0" parTransId="{D265C446-C928-4B8F-A6A1-0FEB668098BE}" sibTransId="{5D24F442-CFB6-48EC-A71A-29949667D57E}"/>
    <dgm:cxn modelId="{28C48EBC-0F88-4D1A-854B-DD1817F5B149}" type="presOf" srcId="{3697C00A-BA23-415A-A768-81A16A948AA3}" destId="{8D8C819B-A3D2-4DC8-A733-D632DD482AD3}" srcOrd="1" destOrd="0" presId="urn:microsoft.com/office/officeart/2005/8/layout/bProcess3"/>
    <dgm:cxn modelId="{1F8BB0BD-330B-44BB-90D3-823077B9153F}" type="presOf" srcId="{5D24F442-CFB6-48EC-A71A-29949667D57E}" destId="{736D0B0F-05DB-4C77-9F45-2E50A083BEFA}" srcOrd="0" destOrd="0" presId="urn:microsoft.com/office/officeart/2005/8/layout/bProcess3"/>
    <dgm:cxn modelId="{A7ACC4D3-534E-4140-8A52-8CBF8DB2A29C}" type="presOf" srcId="{1C40817D-9FD3-4F9D-A1A9-B8C22EA2EA00}" destId="{555A5117-C512-4955-914E-A7C822F9DB94}" srcOrd="0" destOrd="0" presId="urn:microsoft.com/office/officeart/2005/8/layout/bProcess3"/>
    <dgm:cxn modelId="{C98467D6-5819-4DE8-B4EE-5D9CFC39A43C}" type="presOf" srcId="{6775EF80-B594-4205-AD85-71F59E145695}" destId="{BA580F22-48D3-4571-8D99-2942132B43A3}" srcOrd="0" destOrd="0" presId="urn:microsoft.com/office/officeart/2005/8/layout/bProcess3"/>
    <dgm:cxn modelId="{054869E2-3326-43B8-A5AA-21297E448907}" type="presOf" srcId="{6D166AEC-155C-479E-B854-9BD94F3C7DD1}" destId="{F8D1CD44-DB8E-4DBF-A63E-8F959137D490}" srcOrd="0" destOrd="0" presId="urn:microsoft.com/office/officeart/2005/8/layout/bProcess3"/>
    <dgm:cxn modelId="{07AFFCF3-73A7-4CA3-8A4C-054CF6301952}" srcId="{281CDD55-8E6D-4C2B-BF16-D76FFFCA8887}" destId="{4160D8DC-3BCA-496F-B824-6C6AFC55F94C}" srcOrd="3" destOrd="0" parTransId="{07FE92B6-826C-4E64-9DC6-1F07957950F1}" sibTransId="{6D166AEC-155C-479E-B854-9BD94F3C7DD1}"/>
    <dgm:cxn modelId="{2C20A88F-A601-49CE-A0AE-8BF14F9258BF}" type="presParOf" srcId="{D37790A9-F7D9-4851-BA67-B7E073CBA5DE}" destId="{C41B6428-8C21-4D80-A1D4-BD49EE55C5EB}" srcOrd="0" destOrd="0" presId="urn:microsoft.com/office/officeart/2005/8/layout/bProcess3"/>
    <dgm:cxn modelId="{80A445AB-CAE1-4573-9CC8-40490008FC0A}" type="presParOf" srcId="{D37790A9-F7D9-4851-BA67-B7E073CBA5DE}" destId="{745B4DAC-0FE8-4E7D-B2CE-8252117A14BE}" srcOrd="1" destOrd="0" presId="urn:microsoft.com/office/officeart/2005/8/layout/bProcess3"/>
    <dgm:cxn modelId="{233987BA-6B73-4E23-8261-0B40BFFFE23B}" type="presParOf" srcId="{745B4DAC-0FE8-4E7D-B2CE-8252117A14BE}" destId="{9F80D032-3BED-4E11-B70F-DBDD13D5AB04}" srcOrd="0" destOrd="0" presId="urn:microsoft.com/office/officeart/2005/8/layout/bProcess3"/>
    <dgm:cxn modelId="{7DE89480-1912-435B-9849-D3D3D9453213}" type="presParOf" srcId="{D37790A9-F7D9-4851-BA67-B7E073CBA5DE}" destId="{3DA5AD9A-4D45-45DA-BF4D-9DA4E32CE1BB}" srcOrd="2" destOrd="0" presId="urn:microsoft.com/office/officeart/2005/8/layout/bProcess3"/>
    <dgm:cxn modelId="{2FD888CD-ECAE-4A3A-9AAE-6CE38E7E018E}" type="presParOf" srcId="{D37790A9-F7D9-4851-BA67-B7E073CBA5DE}" destId="{736D0B0F-05DB-4C77-9F45-2E50A083BEFA}" srcOrd="3" destOrd="0" presId="urn:microsoft.com/office/officeart/2005/8/layout/bProcess3"/>
    <dgm:cxn modelId="{0680DAFB-6004-4F87-BDA5-C0D5E168345E}" type="presParOf" srcId="{736D0B0F-05DB-4C77-9F45-2E50A083BEFA}" destId="{DD010312-EE73-43C8-8F36-274B200D9E4D}" srcOrd="0" destOrd="0" presId="urn:microsoft.com/office/officeart/2005/8/layout/bProcess3"/>
    <dgm:cxn modelId="{77D387AE-4A95-4E14-B10B-A740CEDCAC00}" type="presParOf" srcId="{D37790A9-F7D9-4851-BA67-B7E073CBA5DE}" destId="{555A5117-C512-4955-914E-A7C822F9DB94}" srcOrd="4" destOrd="0" presId="urn:microsoft.com/office/officeart/2005/8/layout/bProcess3"/>
    <dgm:cxn modelId="{719EA64F-D06E-4ED8-A55C-DE61D62EA67A}" type="presParOf" srcId="{D37790A9-F7D9-4851-BA67-B7E073CBA5DE}" destId="{21ED6B9D-1F79-4484-ADE9-88705C1126DF}" srcOrd="5" destOrd="0" presId="urn:microsoft.com/office/officeart/2005/8/layout/bProcess3"/>
    <dgm:cxn modelId="{9615E2B5-B691-43EC-A4FF-91E1741891C3}" type="presParOf" srcId="{21ED6B9D-1F79-4484-ADE9-88705C1126DF}" destId="{D61D6881-3CE7-4991-B15C-7387375E8244}" srcOrd="0" destOrd="0" presId="urn:microsoft.com/office/officeart/2005/8/layout/bProcess3"/>
    <dgm:cxn modelId="{ACFE6DFF-F15D-4D2A-B014-1435BEC22F4B}" type="presParOf" srcId="{D37790A9-F7D9-4851-BA67-B7E073CBA5DE}" destId="{6FDD0554-AEFA-4403-A6E1-9B80618AC257}" srcOrd="6" destOrd="0" presId="urn:microsoft.com/office/officeart/2005/8/layout/bProcess3"/>
    <dgm:cxn modelId="{9513D33E-4948-457B-B04C-196D4AE5B981}" type="presParOf" srcId="{D37790A9-F7D9-4851-BA67-B7E073CBA5DE}" destId="{F8D1CD44-DB8E-4DBF-A63E-8F959137D490}" srcOrd="7" destOrd="0" presId="urn:microsoft.com/office/officeart/2005/8/layout/bProcess3"/>
    <dgm:cxn modelId="{FC029DF8-5B29-4C98-8FD9-7C6E081EFFB3}" type="presParOf" srcId="{F8D1CD44-DB8E-4DBF-A63E-8F959137D490}" destId="{F5700640-464C-4BBA-B801-F1AB60B86C05}" srcOrd="0" destOrd="0" presId="urn:microsoft.com/office/officeart/2005/8/layout/bProcess3"/>
    <dgm:cxn modelId="{0778CD1E-3AE2-4375-90B5-5DD21FDF5BB6}" type="presParOf" srcId="{D37790A9-F7D9-4851-BA67-B7E073CBA5DE}" destId="{BA580F22-48D3-4571-8D99-2942132B43A3}" srcOrd="8" destOrd="0" presId="urn:microsoft.com/office/officeart/2005/8/layout/bProcess3"/>
    <dgm:cxn modelId="{904CEFEA-764E-4B45-9B17-CD7D036D85E8}" type="presParOf" srcId="{D37790A9-F7D9-4851-BA67-B7E073CBA5DE}" destId="{23501CD4-5F40-4EFB-8371-493AC5B0C7F3}" srcOrd="9" destOrd="0" presId="urn:microsoft.com/office/officeart/2005/8/layout/bProcess3"/>
    <dgm:cxn modelId="{B06D14FD-86C9-4178-8066-7A8DE870C87C}" type="presParOf" srcId="{23501CD4-5F40-4EFB-8371-493AC5B0C7F3}" destId="{8D8C819B-A3D2-4DC8-A733-D632DD482AD3}" srcOrd="0" destOrd="0" presId="urn:microsoft.com/office/officeart/2005/8/layout/bProcess3"/>
    <dgm:cxn modelId="{B386476B-E612-493F-962E-36883138B9F4}" type="presParOf" srcId="{D37790A9-F7D9-4851-BA67-B7E073CBA5DE}" destId="{0B798275-8843-4AE9-9BD6-18D68BF3D123}" srcOrd="10" destOrd="0" presId="urn:microsoft.com/office/officeart/2005/8/layout/b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5B4DAC-0FE8-4E7D-B2CE-8252117A14BE}">
      <dsp:nvSpPr>
        <dsp:cNvPr id="0" name=""/>
        <dsp:cNvSpPr/>
      </dsp:nvSpPr>
      <dsp:spPr>
        <a:xfrm>
          <a:off x="1965166" y="635128"/>
          <a:ext cx="677891" cy="91440"/>
        </a:xfrm>
        <a:custGeom>
          <a:avLst/>
          <a:gdLst/>
          <a:ahLst/>
          <a:cxnLst/>
          <a:rect l="0" t="0" r="0" b="0"/>
          <a:pathLst>
            <a:path>
              <a:moveTo>
                <a:pt x="0" y="45811"/>
              </a:moveTo>
              <a:lnTo>
                <a:pt x="356045" y="45811"/>
              </a:lnTo>
              <a:lnTo>
                <a:pt x="356045" y="45720"/>
              </a:lnTo>
              <a:lnTo>
                <a:pt x="677891" y="45720"/>
              </a:lnTo>
            </a:path>
          </a:pathLst>
        </a:custGeom>
        <a:noFill/>
        <a:ln w="38100" cap="flat" cmpd="sng" algn="ctr">
          <a:solidFill>
            <a:schemeClr val="accent2"/>
          </a:solidFill>
          <a:prstDash val="solid"/>
          <a:tailEnd type="arrow"/>
        </a:ln>
        <a:effectLst>
          <a:outerShdw blurRad="40000" dist="23000" dir="5400000" rotWithShape="0">
            <a:srgbClr val="000000">
              <a:alpha val="35000"/>
            </a:srgbClr>
          </a:outerShdw>
        </a:effectLst>
      </dsp:spPr>
      <dsp:style>
        <a:lnRef idx="3">
          <a:schemeClr val="accent2"/>
        </a:lnRef>
        <a:fillRef idx="0">
          <a:schemeClr val="accent2"/>
        </a:fillRef>
        <a:effectRef idx="2">
          <a:schemeClr val="accent2"/>
        </a:effectRef>
        <a:fontRef idx="minor">
          <a:schemeClr val="tx1"/>
        </a:fontRef>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286400" y="678239"/>
        <a:ext cx="35424" cy="5219"/>
      </dsp:txXfrm>
    </dsp:sp>
    <dsp:sp modelId="{C41B6428-8C21-4D80-A1D4-BD49EE55C5EB}">
      <dsp:nvSpPr>
        <dsp:cNvPr id="0" name=""/>
        <dsp:cNvSpPr/>
      </dsp:nvSpPr>
      <dsp:spPr>
        <a:xfrm>
          <a:off x="13542" y="32663"/>
          <a:ext cx="1953423" cy="1296554"/>
        </a:xfrm>
        <a:prstGeom prst="rect">
          <a:avLst/>
        </a:prstGeom>
        <a:gradFill rotWithShape="0">
          <a:gsLst>
            <a:gs pos="0">
              <a:schemeClr val="accent4">
                <a:hueOff val="0"/>
                <a:satOff val="0"/>
                <a:lumOff val="0"/>
                <a:alphaOff val="0"/>
                <a:tint val="100000"/>
                <a:shade val="100000"/>
                <a:satMod val="130000"/>
              </a:schemeClr>
            </a:gs>
            <a:gs pos="100000">
              <a:schemeClr val="accent4">
                <a:hueOff val="0"/>
                <a:satOff val="0"/>
                <a:lumOff val="0"/>
                <a:alphaOff val="0"/>
                <a:tint val="50000"/>
                <a:shade val="100000"/>
                <a:satMod val="350000"/>
              </a:schemeClr>
            </a:gs>
          </a:gsLst>
          <a:lin ang="16200000" scaled="0"/>
        </a:gradFill>
        <a:ln w="28575">
          <a:solidFill>
            <a:schemeClr val="accent3">
              <a:lumMod val="50000"/>
            </a:schemeClr>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kern="1200" dirty="0"/>
            <a:t>Data Collection and Understanding</a:t>
          </a:r>
        </a:p>
      </dsp:txBody>
      <dsp:txXfrm>
        <a:off x="13542" y="32663"/>
        <a:ext cx="1953423" cy="1296554"/>
      </dsp:txXfrm>
    </dsp:sp>
    <dsp:sp modelId="{736D0B0F-05DB-4C77-9F45-2E50A083BEFA}">
      <dsp:nvSpPr>
        <dsp:cNvPr id="0" name=""/>
        <dsp:cNvSpPr/>
      </dsp:nvSpPr>
      <dsp:spPr>
        <a:xfrm>
          <a:off x="4943154" y="635128"/>
          <a:ext cx="700126" cy="91440"/>
        </a:xfrm>
        <a:custGeom>
          <a:avLst/>
          <a:gdLst/>
          <a:ahLst/>
          <a:cxnLst/>
          <a:rect l="0" t="0" r="0" b="0"/>
          <a:pathLst>
            <a:path>
              <a:moveTo>
                <a:pt x="0" y="45720"/>
              </a:moveTo>
              <a:lnTo>
                <a:pt x="367163" y="45720"/>
              </a:lnTo>
              <a:lnTo>
                <a:pt x="367163" y="47268"/>
              </a:lnTo>
              <a:lnTo>
                <a:pt x="700126" y="47268"/>
              </a:lnTo>
            </a:path>
          </a:pathLst>
        </a:custGeom>
        <a:noFill/>
        <a:ln w="38100" cap="flat" cmpd="sng" algn="ctr">
          <a:solidFill>
            <a:schemeClr val="accent2"/>
          </a:solidFill>
          <a:prstDash val="solid"/>
          <a:tailEnd type="arrow"/>
        </a:ln>
        <a:effectLst>
          <a:outerShdw blurRad="40000" dist="23000" dir="5400000" rotWithShape="0">
            <a:srgbClr val="000000">
              <a:alpha val="35000"/>
            </a:srgbClr>
          </a:outerShdw>
        </a:effectLst>
      </dsp:spPr>
      <dsp:style>
        <a:lnRef idx="3">
          <a:schemeClr val="accent2"/>
        </a:lnRef>
        <a:fillRef idx="0">
          <a:schemeClr val="accent2"/>
        </a:fillRef>
        <a:effectRef idx="2">
          <a:schemeClr val="accent2"/>
        </a:effectRef>
        <a:fontRef idx="minor">
          <a:schemeClr val="tx1"/>
        </a:fontRef>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274949" y="678239"/>
        <a:ext cx="36536" cy="5219"/>
      </dsp:txXfrm>
    </dsp:sp>
    <dsp:sp modelId="{3DA5AD9A-4D45-45DA-BF4D-9DA4E32CE1BB}">
      <dsp:nvSpPr>
        <dsp:cNvPr id="0" name=""/>
        <dsp:cNvSpPr/>
      </dsp:nvSpPr>
      <dsp:spPr>
        <a:xfrm>
          <a:off x="2675458" y="0"/>
          <a:ext cx="2269496" cy="1361697"/>
        </a:xfrm>
        <a:prstGeom prst="rect">
          <a:avLst/>
        </a:prstGeom>
        <a:gradFill rotWithShape="0">
          <a:gsLst>
            <a:gs pos="0">
              <a:schemeClr val="accent4">
                <a:hueOff val="1825631"/>
                <a:satOff val="0"/>
                <a:lumOff val="-5961"/>
                <a:alphaOff val="0"/>
                <a:tint val="100000"/>
                <a:shade val="100000"/>
                <a:satMod val="130000"/>
              </a:schemeClr>
            </a:gs>
            <a:gs pos="100000">
              <a:schemeClr val="accent4">
                <a:hueOff val="1825631"/>
                <a:satOff val="0"/>
                <a:lumOff val="-5961"/>
                <a:alphaOff val="0"/>
                <a:tint val="50000"/>
                <a:shade val="100000"/>
                <a:satMod val="350000"/>
              </a:schemeClr>
            </a:gs>
          </a:gsLst>
          <a:lin ang="16200000" scaled="0"/>
        </a:gradFill>
        <a:ln w="38100">
          <a:solidFill>
            <a:schemeClr val="bg1">
              <a:lumMod val="60000"/>
              <a:lumOff val="40000"/>
            </a:schemeClr>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kern="1200" dirty="0"/>
            <a:t>Data Wrangling &amp; Feature Engineering</a:t>
          </a:r>
        </a:p>
      </dsp:txBody>
      <dsp:txXfrm>
        <a:off x="2675458" y="0"/>
        <a:ext cx="2269496" cy="1361697"/>
      </dsp:txXfrm>
    </dsp:sp>
    <dsp:sp modelId="{21ED6B9D-1F79-4484-ADE9-88705C1126DF}">
      <dsp:nvSpPr>
        <dsp:cNvPr id="0" name=""/>
        <dsp:cNvSpPr/>
      </dsp:nvSpPr>
      <dsp:spPr>
        <a:xfrm>
          <a:off x="1291904" y="1361446"/>
          <a:ext cx="5518524" cy="491384"/>
        </a:xfrm>
        <a:custGeom>
          <a:avLst/>
          <a:gdLst/>
          <a:ahLst/>
          <a:cxnLst/>
          <a:rect l="0" t="0" r="0" b="0"/>
          <a:pathLst>
            <a:path>
              <a:moveTo>
                <a:pt x="5518524" y="0"/>
              </a:moveTo>
              <a:lnTo>
                <a:pt x="5518524" y="262792"/>
              </a:lnTo>
              <a:lnTo>
                <a:pt x="0" y="262792"/>
              </a:lnTo>
              <a:lnTo>
                <a:pt x="0" y="491384"/>
              </a:lnTo>
            </a:path>
          </a:pathLst>
        </a:custGeom>
        <a:noFill/>
        <a:ln w="38100" cap="flat" cmpd="sng" algn="ctr">
          <a:solidFill>
            <a:schemeClr val="accent2"/>
          </a:solidFill>
          <a:prstDash val="solid"/>
          <a:tailEnd type="arrow"/>
        </a:ln>
        <a:effectLst>
          <a:outerShdw blurRad="40000" dist="23000" dir="5400000" rotWithShape="0">
            <a:srgbClr val="000000">
              <a:alpha val="35000"/>
            </a:srgbClr>
          </a:outerShdw>
        </a:effectLst>
      </dsp:spPr>
      <dsp:style>
        <a:lnRef idx="3">
          <a:schemeClr val="accent2"/>
        </a:lnRef>
        <a:fillRef idx="0">
          <a:schemeClr val="accent2"/>
        </a:fillRef>
        <a:effectRef idx="2">
          <a:schemeClr val="accent2"/>
        </a:effectRef>
        <a:fontRef idx="minor">
          <a:schemeClr val="tx1"/>
        </a:fontRef>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912588" y="1604528"/>
        <a:ext cx="277157" cy="5219"/>
      </dsp:txXfrm>
    </dsp:sp>
    <dsp:sp modelId="{555A5117-C512-4955-914E-A7C822F9DB94}">
      <dsp:nvSpPr>
        <dsp:cNvPr id="0" name=""/>
        <dsp:cNvSpPr/>
      </dsp:nvSpPr>
      <dsp:spPr>
        <a:xfrm>
          <a:off x="5675681" y="1548"/>
          <a:ext cx="2269496" cy="1361697"/>
        </a:xfrm>
        <a:prstGeom prst="rect">
          <a:avLst/>
        </a:prstGeom>
        <a:gradFill rotWithShape="0">
          <a:gsLst>
            <a:gs pos="0">
              <a:schemeClr val="accent4">
                <a:hueOff val="3651262"/>
                <a:satOff val="0"/>
                <a:lumOff val="-11922"/>
                <a:alphaOff val="0"/>
                <a:tint val="100000"/>
                <a:shade val="100000"/>
                <a:satMod val="130000"/>
              </a:schemeClr>
            </a:gs>
            <a:gs pos="100000">
              <a:schemeClr val="accent4">
                <a:hueOff val="3651262"/>
                <a:satOff val="0"/>
                <a:lumOff val="-11922"/>
                <a:alphaOff val="0"/>
                <a:tint val="50000"/>
                <a:shade val="100000"/>
                <a:satMod val="350000"/>
              </a:schemeClr>
            </a:gs>
          </a:gsLst>
          <a:lin ang="16200000" scaled="0"/>
        </a:gradFill>
        <a:ln w="38100">
          <a:solidFill>
            <a:srgbClr val="FFFF00"/>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kern="1200" dirty="0"/>
            <a:t>EDA</a:t>
          </a:r>
        </a:p>
      </dsp:txBody>
      <dsp:txXfrm>
        <a:off x="5675681" y="1548"/>
        <a:ext cx="2269496" cy="1361697"/>
      </dsp:txXfrm>
    </dsp:sp>
    <dsp:sp modelId="{F8D1CD44-DB8E-4DBF-A63E-8F959137D490}">
      <dsp:nvSpPr>
        <dsp:cNvPr id="0" name=""/>
        <dsp:cNvSpPr/>
      </dsp:nvSpPr>
      <dsp:spPr>
        <a:xfrm>
          <a:off x="2424853" y="2520359"/>
          <a:ext cx="380587" cy="91440"/>
        </a:xfrm>
        <a:custGeom>
          <a:avLst/>
          <a:gdLst/>
          <a:ahLst/>
          <a:cxnLst/>
          <a:rect l="0" t="0" r="0" b="0"/>
          <a:pathLst>
            <a:path>
              <a:moveTo>
                <a:pt x="0" y="45720"/>
              </a:moveTo>
              <a:lnTo>
                <a:pt x="380587" y="45720"/>
              </a:lnTo>
            </a:path>
          </a:pathLst>
        </a:custGeom>
        <a:noFill/>
        <a:ln w="38100" cap="flat" cmpd="sng" algn="ctr">
          <a:solidFill>
            <a:schemeClr val="accent2"/>
          </a:solidFill>
          <a:prstDash val="solid"/>
          <a:tailEnd type="arrow"/>
        </a:ln>
        <a:effectLst>
          <a:outerShdw blurRad="40000" dist="23000" dir="5400000" rotWithShape="0">
            <a:srgbClr val="000000">
              <a:alpha val="35000"/>
            </a:srgbClr>
          </a:outerShdw>
        </a:effectLst>
      </dsp:spPr>
      <dsp:style>
        <a:lnRef idx="3">
          <a:schemeClr val="accent2"/>
        </a:lnRef>
        <a:fillRef idx="0">
          <a:schemeClr val="accent2"/>
        </a:fillRef>
        <a:effectRef idx="2">
          <a:schemeClr val="accent2"/>
        </a:effectRef>
        <a:fontRef idx="minor">
          <a:schemeClr val="tx1"/>
        </a:fontRef>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604867" y="2563469"/>
        <a:ext cx="20559" cy="5219"/>
      </dsp:txXfrm>
    </dsp:sp>
    <dsp:sp modelId="{6FDD0554-AEFA-4403-A6E1-9B80618AC257}">
      <dsp:nvSpPr>
        <dsp:cNvPr id="0" name=""/>
        <dsp:cNvSpPr/>
      </dsp:nvSpPr>
      <dsp:spPr>
        <a:xfrm>
          <a:off x="157156" y="1885230"/>
          <a:ext cx="2269496" cy="1361697"/>
        </a:xfrm>
        <a:prstGeom prst="rect">
          <a:avLst/>
        </a:prstGeom>
        <a:gradFill flip="none" rotWithShape="0">
          <a:gsLst>
            <a:gs pos="0">
              <a:schemeClr val="tx2">
                <a:lumMod val="75000"/>
                <a:tint val="66000"/>
                <a:satMod val="160000"/>
              </a:schemeClr>
            </a:gs>
            <a:gs pos="50000">
              <a:schemeClr val="tx2">
                <a:lumMod val="75000"/>
                <a:tint val="44500"/>
                <a:satMod val="160000"/>
              </a:schemeClr>
            </a:gs>
            <a:gs pos="100000">
              <a:schemeClr val="tx2">
                <a:lumMod val="75000"/>
                <a:tint val="23500"/>
                <a:satMod val="160000"/>
              </a:schemeClr>
            </a:gs>
          </a:gsLst>
          <a:lin ang="10800000" scaled="1"/>
          <a:tileRect/>
        </a:gradFill>
        <a:ln w="38100">
          <a:solidFill>
            <a:srgbClr val="002060"/>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kern="1200" dirty="0"/>
            <a:t>Preparation of data for model building. </a:t>
          </a:r>
        </a:p>
      </dsp:txBody>
      <dsp:txXfrm>
        <a:off x="157156" y="1885230"/>
        <a:ext cx="2269496" cy="1361697"/>
      </dsp:txXfrm>
    </dsp:sp>
    <dsp:sp modelId="{23501CD4-5F40-4EFB-8371-493AC5B0C7F3}">
      <dsp:nvSpPr>
        <dsp:cNvPr id="0" name=""/>
        <dsp:cNvSpPr/>
      </dsp:nvSpPr>
      <dsp:spPr>
        <a:xfrm>
          <a:off x="5105537" y="2520359"/>
          <a:ext cx="499781" cy="91440"/>
        </a:xfrm>
        <a:custGeom>
          <a:avLst/>
          <a:gdLst/>
          <a:ahLst/>
          <a:cxnLst/>
          <a:rect l="0" t="0" r="0" b="0"/>
          <a:pathLst>
            <a:path>
              <a:moveTo>
                <a:pt x="0" y="45720"/>
              </a:moveTo>
              <a:lnTo>
                <a:pt x="266990" y="45720"/>
              </a:lnTo>
              <a:lnTo>
                <a:pt x="266990" y="47204"/>
              </a:lnTo>
              <a:lnTo>
                <a:pt x="499781" y="47204"/>
              </a:lnTo>
            </a:path>
          </a:pathLst>
        </a:custGeom>
        <a:noFill/>
        <a:ln w="38100" cap="flat" cmpd="sng" algn="ctr">
          <a:solidFill>
            <a:schemeClr val="accent2"/>
          </a:solidFill>
          <a:prstDash val="solid"/>
          <a:tailEnd type="arrow"/>
        </a:ln>
        <a:effectLst>
          <a:outerShdw blurRad="40000" dist="23000" dir="5400000" rotWithShape="0">
            <a:srgbClr val="000000">
              <a:alpha val="35000"/>
            </a:srgbClr>
          </a:outerShdw>
        </a:effectLst>
      </dsp:spPr>
      <dsp:style>
        <a:lnRef idx="3">
          <a:schemeClr val="accent2"/>
        </a:lnRef>
        <a:fillRef idx="0">
          <a:schemeClr val="accent2"/>
        </a:fillRef>
        <a:effectRef idx="2">
          <a:schemeClr val="accent2"/>
        </a:effectRef>
        <a:fontRef idx="minor">
          <a:schemeClr val="tx1"/>
        </a:fontRef>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342168" y="2563469"/>
        <a:ext cx="26519" cy="5219"/>
      </dsp:txXfrm>
    </dsp:sp>
    <dsp:sp modelId="{BA580F22-48D3-4571-8D99-2942132B43A3}">
      <dsp:nvSpPr>
        <dsp:cNvPr id="0" name=""/>
        <dsp:cNvSpPr/>
      </dsp:nvSpPr>
      <dsp:spPr>
        <a:xfrm>
          <a:off x="2837840" y="1885230"/>
          <a:ext cx="2269496" cy="1361697"/>
        </a:xfrm>
        <a:prstGeom prst="rect">
          <a:avLst/>
        </a:prstGeom>
        <a:gradFill flip="none" rotWithShape="0">
          <a:gsLst>
            <a:gs pos="0">
              <a:schemeClr val="accent4">
                <a:hueOff val="7302524"/>
                <a:satOff val="0"/>
                <a:lumOff val="-23843"/>
                <a:alphaOff val="0"/>
                <a:tint val="100000"/>
                <a:shade val="100000"/>
                <a:satMod val="130000"/>
              </a:schemeClr>
            </a:gs>
            <a:gs pos="100000">
              <a:schemeClr val="accent4">
                <a:hueOff val="7302524"/>
                <a:satOff val="0"/>
                <a:lumOff val="-23843"/>
                <a:alphaOff val="0"/>
                <a:tint val="50000"/>
                <a:shade val="100000"/>
                <a:satMod val="350000"/>
              </a:schemeClr>
            </a:gs>
          </a:gsLst>
          <a:path path="circle">
            <a:fillToRect l="50000" t="50000" r="50000" b="50000"/>
          </a:path>
          <a:tileRect/>
        </a:gradFill>
        <a:ln w="38100">
          <a:solidFill>
            <a:schemeClr val="tx1">
              <a:lumMod val="60000"/>
              <a:lumOff val="40000"/>
            </a:schemeClr>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kern="1200" dirty="0"/>
            <a:t>Model Selection and Evaluation</a:t>
          </a:r>
        </a:p>
      </dsp:txBody>
      <dsp:txXfrm>
        <a:off x="2837840" y="1885230"/>
        <a:ext cx="2269496" cy="1361697"/>
      </dsp:txXfrm>
    </dsp:sp>
    <dsp:sp modelId="{0B798275-8843-4AE9-9BD6-18D68BF3D123}">
      <dsp:nvSpPr>
        <dsp:cNvPr id="0" name=""/>
        <dsp:cNvSpPr/>
      </dsp:nvSpPr>
      <dsp:spPr>
        <a:xfrm>
          <a:off x="5637718" y="1886714"/>
          <a:ext cx="2269496" cy="1361697"/>
        </a:xfrm>
        <a:prstGeom prst="rect">
          <a:avLst/>
        </a:prstGeom>
        <a:gradFill flip="none" rotWithShape="0">
          <a:gsLst>
            <a:gs pos="0">
              <a:schemeClr val="accent5">
                <a:tint val="100000"/>
                <a:shade val="100000"/>
                <a:satMod val="130000"/>
              </a:schemeClr>
            </a:gs>
            <a:gs pos="100000">
              <a:schemeClr val="accent5">
                <a:tint val="50000"/>
                <a:shade val="100000"/>
                <a:satMod val="350000"/>
              </a:schemeClr>
            </a:gs>
          </a:gsLst>
          <a:lin ang="18900000" scaled="1"/>
          <a:tileRect/>
        </a:gradFill>
        <a:ln>
          <a:noFill/>
        </a:ln>
        <a:effectLst>
          <a:glow rad="228600">
            <a:schemeClr val="accent5">
              <a:satMod val="175000"/>
              <a:alpha val="40000"/>
            </a:schemeClr>
          </a:glow>
          <a:innerShdw blurRad="63500" dist="50800" dir="13500000">
            <a:prstClr val="black">
              <a:alpha val="50000"/>
            </a:prstClr>
          </a:innerShdw>
        </a:effectLst>
        <a:scene3d>
          <a:camera prst="orthographicFront">
            <a:rot lat="0" lon="0" rev="0"/>
          </a:camera>
          <a:lightRig rig="threePt" dir="t">
            <a:rot lat="0" lon="0" rev="1200000"/>
          </a:lightRig>
        </a:scene3d>
        <a:sp3d>
          <a:bevelT w="63500" h="25400"/>
        </a:sp3d>
      </dsp:spPr>
      <dsp:style>
        <a:lnRef idx="0">
          <a:schemeClr val="accent5"/>
        </a:lnRef>
        <a:fillRef idx="3">
          <a:schemeClr val="accent5"/>
        </a:fillRef>
        <a:effectRef idx="3">
          <a:schemeClr val="accent5"/>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kern="1200" dirty="0"/>
            <a:t> </a:t>
          </a:r>
          <a:r>
            <a:rPr lang="en-US" sz="2000" b="1" kern="1200" dirty="0">
              <a:solidFill>
                <a:srgbClr val="7030A0"/>
              </a:solidFill>
            </a:rPr>
            <a:t>Conclusions</a:t>
          </a:r>
        </a:p>
      </dsp:txBody>
      <dsp:txXfrm>
        <a:off x="5637718" y="1886714"/>
        <a:ext cx="2269496" cy="1361697"/>
      </dsp:txXfrm>
    </dsp:sp>
  </dsp:spTree>
</dsp:drawing>
</file>

<file path=ppt/diagrams/layout1.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Google Shape;5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 name="Google Shape;53;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bd08f57e3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bd08f57e3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0"/>
        <p:cNvGrpSpPr/>
        <p:nvPr/>
      </p:nvGrpSpPr>
      <p:grpSpPr>
        <a:xfrm>
          <a:off x="0" y="0"/>
          <a:ext cx="0" cy="0"/>
          <a:chOff x="0" y="0"/>
          <a:chExt cx="0" cy="0"/>
        </a:xfrm>
      </p:grpSpPr>
      <p:sp>
        <p:nvSpPr>
          <p:cNvPr id="11" name="Google Shape;11;p2"/>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2" name="Google Shape;12;p2"/>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3" name="Google Shape;13;p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5"/>
        <p:cNvGrpSpPr/>
        <p:nvPr/>
      </p:nvGrpSpPr>
      <p:grpSpPr>
        <a:xfrm>
          <a:off x="0" y="0"/>
          <a:ext cx="0" cy="0"/>
          <a:chOff x="0" y="0"/>
          <a:chExt cx="0" cy="0"/>
        </a:xfrm>
      </p:grpSpPr>
      <p:sp>
        <p:nvSpPr>
          <p:cNvPr id="46" name="Google Shape;46;p11"/>
          <p:cNvSpPr txBox="1">
            <a:spLocks noGrp="1"/>
          </p:cNvSpPr>
          <p:nvPr>
            <p:ph type="title" hasCustomPrompt="1"/>
          </p:nvPr>
        </p:nvSpPr>
        <p:spPr>
          <a:xfrm>
            <a:off x="311700" y="1106125"/>
            <a:ext cx="8520600" cy="19638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7" name="Google Shape;47;p11"/>
          <p:cNvSpPr txBox="1">
            <a:spLocks noGrp="1"/>
          </p:cNvSpPr>
          <p:nvPr>
            <p:ph type="body" idx="1"/>
          </p:nvPr>
        </p:nvSpPr>
        <p:spPr>
          <a:xfrm>
            <a:off x="311700" y="3152225"/>
            <a:ext cx="8520600" cy="1300500"/>
          </a:xfrm>
          <a:prstGeom prst="rect">
            <a:avLst/>
          </a:prstGeom>
          <a:noFill/>
          <a:ln>
            <a:noFill/>
          </a:ln>
        </p:spPr>
        <p:txBody>
          <a:bodyPr spcFirstLastPara="1" wrap="square" lIns="91425" tIns="91425" rIns="91425" bIns="91425" anchor="t" anchorCtr="0">
            <a:no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1600"/>
              </a:spcBef>
              <a:spcAft>
                <a:spcPts val="0"/>
              </a:spcAft>
              <a:buSzPts val="1400"/>
              <a:buChar char="○"/>
              <a:defRPr/>
            </a:lvl2pPr>
            <a:lvl3pPr marL="1371600" lvl="2" indent="-317500" algn="ctr">
              <a:lnSpc>
                <a:spcPct val="115000"/>
              </a:lnSpc>
              <a:spcBef>
                <a:spcPts val="1600"/>
              </a:spcBef>
              <a:spcAft>
                <a:spcPts val="0"/>
              </a:spcAft>
              <a:buSzPts val="1400"/>
              <a:buChar char="■"/>
              <a:defRPr/>
            </a:lvl3pPr>
            <a:lvl4pPr marL="1828800" lvl="3" indent="-317500" algn="ctr">
              <a:lnSpc>
                <a:spcPct val="115000"/>
              </a:lnSpc>
              <a:spcBef>
                <a:spcPts val="1600"/>
              </a:spcBef>
              <a:spcAft>
                <a:spcPts val="0"/>
              </a:spcAft>
              <a:buSzPts val="1400"/>
              <a:buChar char="●"/>
              <a:defRPr/>
            </a:lvl4pPr>
            <a:lvl5pPr marL="2286000" lvl="4" indent="-317500" algn="ctr">
              <a:lnSpc>
                <a:spcPct val="115000"/>
              </a:lnSpc>
              <a:spcBef>
                <a:spcPts val="1600"/>
              </a:spcBef>
              <a:spcAft>
                <a:spcPts val="0"/>
              </a:spcAft>
              <a:buSzPts val="1400"/>
              <a:buChar char="○"/>
              <a:defRPr/>
            </a:lvl5pPr>
            <a:lvl6pPr marL="2743200" lvl="5" indent="-317500" algn="ctr">
              <a:lnSpc>
                <a:spcPct val="115000"/>
              </a:lnSpc>
              <a:spcBef>
                <a:spcPts val="1600"/>
              </a:spcBef>
              <a:spcAft>
                <a:spcPts val="0"/>
              </a:spcAft>
              <a:buSzPts val="1400"/>
              <a:buChar char="■"/>
              <a:defRPr/>
            </a:lvl6pPr>
            <a:lvl7pPr marL="3200400" lvl="6" indent="-317500" algn="ctr">
              <a:lnSpc>
                <a:spcPct val="115000"/>
              </a:lnSpc>
              <a:spcBef>
                <a:spcPts val="1600"/>
              </a:spcBef>
              <a:spcAft>
                <a:spcPts val="0"/>
              </a:spcAft>
              <a:buSzPts val="1400"/>
              <a:buChar char="●"/>
              <a:defRPr/>
            </a:lvl7pPr>
            <a:lvl8pPr marL="3657600" lvl="7" indent="-317500" algn="ctr">
              <a:lnSpc>
                <a:spcPct val="115000"/>
              </a:lnSpc>
              <a:spcBef>
                <a:spcPts val="1600"/>
              </a:spcBef>
              <a:spcAft>
                <a:spcPts val="0"/>
              </a:spcAft>
              <a:buSzPts val="1400"/>
              <a:buChar char="○"/>
              <a:defRPr/>
            </a:lvl8pPr>
            <a:lvl9pPr marL="4114800" lvl="8" indent="-317500" algn="ctr">
              <a:lnSpc>
                <a:spcPct val="115000"/>
              </a:lnSpc>
              <a:spcBef>
                <a:spcPts val="1600"/>
              </a:spcBef>
              <a:spcAft>
                <a:spcPts val="1600"/>
              </a:spcAft>
              <a:buSzPts val="1400"/>
              <a:buChar char="■"/>
              <a:defRPr/>
            </a:lvl9pPr>
          </a:lstStyle>
          <a:p>
            <a:endParaRPr/>
          </a:p>
        </p:txBody>
      </p:sp>
      <p:sp>
        <p:nvSpPr>
          <p:cNvPr id="48" name="Google Shape;48;p1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9"/>
        <p:cNvGrpSpPr/>
        <p:nvPr/>
      </p:nvGrpSpPr>
      <p:grpSpPr>
        <a:xfrm>
          <a:off x="0" y="0"/>
          <a:ext cx="0" cy="0"/>
          <a:chOff x="0" y="0"/>
          <a:chExt cx="0" cy="0"/>
        </a:xfrm>
      </p:grpSpPr>
      <p:sp>
        <p:nvSpPr>
          <p:cNvPr id="50" name="Google Shape;50;p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4"/>
        <p:cNvGrpSpPr/>
        <p:nvPr/>
      </p:nvGrpSpPr>
      <p:grpSpPr>
        <a:xfrm>
          <a:off x="0" y="0"/>
          <a:ext cx="0" cy="0"/>
          <a:chOff x="0" y="0"/>
          <a:chExt cx="0" cy="0"/>
        </a:xfrm>
      </p:grpSpPr>
      <p:sp>
        <p:nvSpPr>
          <p:cNvPr id="15" name="Google Shape;15;p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6" name="Google Shape;16;p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7" name="Google Shape;17;p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8"/>
        <p:cNvGrpSpPr/>
        <p:nvPr/>
      </p:nvGrpSpPr>
      <p:grpSpPr>
        <a:xfrm>
          <a:off x="0" y="0"/>
          <a:ext cx="0" cy="0"/>
          <a:chOff x="0" y="0"/>
          <a:chExt cx="0" cy="0"/>
        </a:xfrm>
      </p:grpSpPr>
      <p:sp>
        <p:nvSpPr>
          <p:cNvPr id="19" name="Google Shape;19;p4"/>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20" name="Google Shape;20;p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1"/>
        <p:cNvGrpSpPr/>
        <p:nvPr/>
      </p:nvGrpSpPr>
      <p:grpSpPr>
        <a:xfrm>
          <a:off x="0" y="0"/>
          <a:ext cx="0" cy="0"/>
          <a:chOff x="0" y="0"/>
          <a:chExt cx="0" cy="0"/>
        </a:xfrm>
      </p:grpSpPr>
      <p:sp>
        <p:nvSpPr>
          <p:cNvPr id="22" name="Google Shape;22;p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3" name="Google Shape;23;p5"/>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5"/>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5" name="Google Shape;25;p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6"/>
        <p:cNvGrpSpPr/>
        <p:nvPr/>
      </p:nvGrpSpPr>
      <p:grpSpPr>
        <a:xfrm>
          <a:off x="0" y="0"/>
          <a:ext cx="0" cy="0"/>
          <a:chOff x="0" y="0"/>
          <a:chExt cx="0" cy="0"/>
        </a:xfrm>
      </p:grpSpPr>
      <p:sp>
        <p:nvSpPr>
          <p:cNvPr id="27" name="Google Shape;27;p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8" name="Google Shape;28;p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9"/>
        <p:cNvGrpSpPr/>
        <p:nvPr/>
      </p:nvGrpSpPr>
      <p:grpSpPr>
        <a:xfrm>
          <a:off x="0" y="0"/>
          <a:ext cx="0" cy="0"/>
          <a:chOff x="0" y="0"/>
          <a:chExt cx="0" cy="0"/>
        </a:xfrm>
      </p:grpSpPr>
      <p:sp>
        <p:nvSpPr>
          <p:cNvPr id="30" name="Google Shape;30;p7"/>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1" name="Google Shape;31;p7"/>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2" name="Google Shape;32;p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3"/>
        <p:cNvGrpSpPr/>
        <p:nvPr/>
      </p:nvGrpSpPr>
      <p:grpSpPr>
        <a:xfrm>
          <a:off x="0" y="0"/>
          <a:ext cx="0" cy="0"/>
          <a:chOff x="0" y="0"/>
          <a:chExt cx="0" cy="0"/>
        </a:xfrm>
      </p:grpSpPr>
      <p:sp>
        <p:nvSpPr>
          <p:cNvPr id="34" name="Google Shape;34;p8"/>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5" name="Google Shape;35;p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6"/>
        <p:cNvGrpSpPr/>
        <p:nvPr/>
      </p:nvGrpSpPr>
      <p:grpSpPr>
        <a:xfrm>
          <a:off x="0" y="0"/>
          <a:ext cx="0" cy="0"/>
          <a:chOff x="0" y="0"/>
          <a:chExt cx="0" cy="0"/>
        </a:xfrm>
      </p:grpSpPr>
      <p:sp>
        <p:nvSpPr>
          <p:cNvPr id="37" name="Google Shape;37;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 name="Google Shape;38;p9"/>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9" name="Google Shape;39;p9"/>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0" name="Google Shape;40;p9"/>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1" name="Google Shape;41;p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2"/>
        <p:cNvGrpSpPr/>
        <p:nvPr/>
      </p:nvGrpSpPr>
      <p:grpSpPr>
        <a:xfrm>
          <a:off x="0" y="0"/>
          <a:ext cx="0" cy="0"/>
          <a:chOff x="0" y="0"/>
          <a:chExt cx="0" cy="0"/>
        </a:xfrm>
      </p:grpSpPr>
      <p:sp>
        <p:nvSpPr>
          <p:cNvPr id="43" name="Google Shape;43;p10"/>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SzPts val="1800"/>
              <a:buNone/>
              <a:defRPr/>
            </a:lvl1pPr>
          </a:lstStyle>
          <a:p>
            <a:endParaRPr/>
          </a:p>
        </p:txBody>
      </p:sp>
      <p:sp>
        <p:nvSpPr>
          <p:cNvPr id="44" name="Google Shape;44;p1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FFFFFF"/>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pic>
        <p:nvPicPr>
          <p:cNvPr id="9" name="Google Shape;9;p1"/>
          <p:cNvPicPr preferRelativeResize="0"/>
          <p:nvPr/>
        </p:nvPicPr>
        <p:blipFill rotWithShape="1">
          <a:blip r:embed="rId13">
            <a:alphaModFix/>
          </a:blip>
          <a:srcRect/>
          <a:stretch/>
        </p:blipFill>
        <p:spPr>
          <a:xfrm>
            <a:off x="8602975" y="66525"/>
            <a:ext cx="348619" cy="357956"/>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1.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1.xml"/><Relationship Id="rId5" Type="http://schemas.openxmlformats.org/officeDocument/2006/relationships/image" Target="../media/image29.png"/><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1.xml"/><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jpg"/></Relationships>
</file>

<file path=ppt/slides/_rels/slide2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1.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2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1.xml"/><Relationship Id="rId5" Type="http://schemas.openxmlformats.org/officeDocument/2006/relationships/image" Target="../media/image43.png"/><Relationship Id="rId4" Type="http://schemas.openxmlformats.org/officeDocument/2006/relationships/image" Target="../media/image42.png"/></Relationships>
</file>

<file path=ppt/slides/_rels/slide2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11.xml"/><Relationship Id="rId5" Type="http://schemas.openxmlformats.org/officeDocument/2006/relationships/image" Target="../media/image47.png"/><Relationship Id="rId4" Type="http://schemas.openxmlformats.org/officeDocument/2006/relationships/image" Target="../media/image46.png"/></Relationships>
</file>

<file path=ppt/slides/_rels/slide2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11.xml"/><Relationship Id="rId5" Type="http://schemas.openxmlformats.org/officeDocument/2006/relationships/image" Target="../media/image51.png"/><Relationship Id="rId4" Type="http://schemas.openxmlformats.org/officeDocument/2006/relationships/image" Target="../media/image50.png"/></Relationships>
</file>

<file path=ppt/slides/_rels/slide2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11.xml"/><Relationship Id="rId4" Type="http://schemas.openxmlformats.org/officeDocument/2006/relationships/image" Target="../media/image54.png"/></Relationships>
</file>

<file path=ppt/slides/_rels/slide2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11.xml"/><Relationship Id="rId4" Type="http://schemas.openxmlformats.org/officeDocument/2006/relationships/image" Target="../media/image57.png"/></Relationships>
</file>

<file path=ppt/slides/_rels/slide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11.xml"/><Relationship Id="rId4" Type="http://schemas.openxmlformats.org/officeDocument/2006/relationships/image" Target="../media/image62.png"/></Relationships>
</file>

<file path=ppt/slides/_rels/slide3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pic>
        <p:nvPicPr>
          <p:cNvPr id="2" name="Picture 1">
            <a:extLst>
              <a:ext uri="{FF2B5EF4-FFF2-40B4-BE49-F238E27FC236}">
                <a16:creationId xmlns:a16="http://schemas.microsoft.com/office/drawing/2014/main" id="{545EDCB0-76EB-F377-072B-096542657C7A}"/>
              </a:ext>
            </a:extLst>
          </p:cNvPr>
          <p:cNvPicPr>
            <a:picLocks noChangeAspect="1"/>
          </p:cNvPicPr>
          <p:nvPr/>
        </p:nvPicPr>
        <p:blipFill>
          <a:blip r:embed="rId3"/>
          <a:stretch>
            <a:fillRect/>
          </a:stretch>
        </p:blipFill>
        <p:spPr>
          <a:xfrm>
            <a:off x="647700" y="345831"/>
            <a:ext cx="7848600" cy="4451838"/>
          </a:xfrm>
          <a:prstGeom prst="round2DiagRect">
            <a:avLst>
              <a:gd name="adj1" fmla="val 0"/>
              <a:gd name="adj2" fmla="val 25419"/>
            </a:avLst>
          </a:prstGeom>
          <a:ln w="88900" cap="sq">
            <a:solidFill>
              <a:srgbClr val="FFFFFF"/>
            </a:solidFill>
            <a:miter lim="800000"/>
          </a:ln>
          <a:effectLst>
            <a:outerShdw blurRad="254000" algn="tl" rotWithShape="0">
              <a:srgbClr val="000000">
                <a:alpha val="43000"/>
              </a:srgbClr>
            </a:outerShdw>
          </a:effectLst>
        </p:spPr>
      </p:pic>
      <p:pic>
        <p:nvPicPr>
          <p:cNvPr id="7" name="Picture 6">
            <a:extLst>
              <a:ext uri="{FF2B5EF4-FFF2-40B4-BE49-F238E27FC236}">
                <a16:creationId xmlns:a16="http://schemas.microsoft.com/office/drawing/2014/main" id="{DE145A46-ABE9-247A-73C7-9195761EB179}"/>
              </a:ext>
            </a:extLst>
          </p:cNvPr>
          <p:cNvPicPr>
            <a:picLocks noChangeAspect="1"/>
          </p:cNvPicPr>
          <p:nvPr/>
        </p:nvPicPr>
        <p:blipFill>
          <a:blip r:embed="rId4"/>
          <a:stretch>
            <a:fillRect/>
          </a:stretch>
        </p:blipFill>
        <p:spPr>
          <a:xfrm rot="21162836">
            <a:off x="6022943" y="2299860"/>
            <a:ext cx="1883831" cy="2295856"/>
          </a:xfrm>
          <a:prstGeom prst="rect">
            <a:avLst/>
          </a:prstGeom>
          <a:ln w="762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
        <p:nvSpPr>
          <p:cNvPr id="3" name="object 2">
            <a:extLst>
              <a:ext uri="{FF2B5EF4-FFF2-40B4-BE49-F238E27FC236}">
                <a16:creationId xmlns:a16="http://schemas.microsoft.com/office/drawing/2014/main" id="{A2FD9CBA-B185-979C-F20C-7B39E8DDBBD1}"/>
              </a:ext>
            </a:extLst>
          </p:cNvPr>
          <p:cNvSpPr txBox="1">
            <a:spLocks/>
          </p:cNvSpPr>
          <p:nvPr/>
        </p:nvSpPr>
        <p:spPr>
          <a:xfrm>
            <a:off x="1164227" y="594930"/>
            <a:ext cx="6619603" cy="1502976"/>
          </a:xfrm>
          <a:prstGeom prst="rect">
            <a:avLst/>
          </a:prstGeom>
          <a:ln w="57150"/>
          <a:effectLst>
            <a:glow rad="228600">
              <a:schemeClr val="accent2">
                <a:satMod val="175000"/>
                <a:alpha val="40000"/>
              </a:schemeClr>
            </a:glow>
            <a:outerShdw blurRad="40000" dist="20000" dir="5400000" rotWithShape="0">
              <a:srgbClr val="000000">
                <a:alpha val="38000"/>
              </a:srgbClr>
            </a:outerShdw>
          </a:effectLst>
        </p:spPr>
        <p:style>
          <a:lnRef idx="1">
            <a:schemeClr val="accent3"/>
          </a:lnRef>
          <a:fillRef idx="1001">
            <a:schemeClr val="dk2"/>
          </a:fillRef>
          <a:effectRef idx="1">
            <a:schemeClr val="accent3"/>
          </a:effectRef>
          <a:fontRef idx="minor">
            <a:schemeClr val="dk1"/>
          </a:fontRef>
        </p:style>
        <p:txBody>
          <a:bodyPr spcFirstLastPara="1" vert="horz" wrap="square" lIns="0" tIns="12700" rIns="0" bIns="0" rtlCol="0" anchor="b" anchorCtr="0">
            <a:sp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pPr marL="288290">
              <a:spcBef>
                <a:spcPts val="100"/>
              </a:spcBef>
            </a:pPr>
            <a:r>
              <a:rPr lang="en-US" sz="2400" b="1" dirty="0">
                <a:ln w="6600">
                  <a:solidFill>
                    <a:schemeClr val="accent2"/>
                  </a:solidFill>
                  <a:prstDash val="solid"/>
                </a:ln>
                <a:solidFill>
                  <a:srgbClr val="FF0000"/>
                </a:solidFill>
                <a:effectLst>
                  <a:outerShdw dist="38100" dir="2700000" algn="tl" rotWithShape="0">
                    <a:schemeClr val="accent2"/>
                  </a:outerShdw>
                </a:effectLst>
              </a:rPr>
              <a:t>Capstone Project</a:t>
            </a:r>
            <a:r>
              <a:rPr lang="en-US" sz="2400" b="1" dirty="0">
                <a:ln w="6600">
                  <a:solidFill>
                    <a:schemeClr val="accent2"/>
                  </a:solidFill>
                  <a:prstDash val="solid"/>
                </a:ln>
                <a:solidFill>
                  <a:srgbClr val="FFFFFF"/>
                </a:solidFill>
                <a:effectLst>
                  <a:outerShdw dist="38100" dir="2700000" algn="tl" rotWithShape="0">
                    <a:schemeClr val="accent2"/>
                  </a:outerShdw>
                </a:effectLst>
              </a:rPr>
              <a:t>                                                                   </a:t>
            </a:r>
            <a:r>
              <a:rPr lang="en-US" sz="2400" b="1" spc="-114" dirty="0">
                <a:solidFill>
                  <a:srgbClr val="124F5C"/>
                </a:solidFill>
                <a:latin typeface="Algerian" pitchFamily="82" charset="0"/>
                <a:ea typeface="+mj-ea"/>
              </a:rPr>
              <a:t>Bike SHARING DEMAND Prediction   </a:t>
            </a:r>
            <a:r>
              <a:rPr lang="en-US" sz="2400" b="1" spc="-114" dirty="0">
                <a:solidFill>
                  <a:srgbClr val="124F5C"/>
                </a:solidFill>
                <a:latin typeface="Algerian" pitchFamily="82" charset="0"/>
                <a:ea typeface="+mj-ea"/>
                <a:sym typeface="Montserrat"/>
              </a:rPr>
              <a:t>(Supervised Machine Learning Regression)</a:t>
            </a:r>
            <a:br>
              <a:rPr lang="en-US" sz="2400" b="1" dirty="0">
                <a:ln w="6600">
                  <a:solidFill>
                    <a:schemeClr val="accent2"/>
                  </a:solidFill>
                  <a:prstDash val="solid"/>
                </a:ln>
                <a:solidFill>
                  <a:schemeClr val="accent5">
                    <a:lumMod val="60000"/>
                    <a:lumOff val="40000"/>
                  </a:schemeClr>
                </a:solidFill>
                <a:effectLst>
                  <a:outerShdw dist="38100" dir="2700000" algn="tl" rotWithShape="0">
                    <a:schemeClr val="accent2"/>
                  </a:outerShdw>
                </a:effectLst>
                <a:latin typeface="Algerian" pitchFamily="82" charset="0"/>
                <a:sym typeface="Montserrat"/>
              </a:rPr>
            </a:br>
            <a:endParaRPr lang="en-US" sz="2400" b="1" dirty="0">
              <a:ln w="6600">
                <a:solidFill>
                  <a:schemeClr val="accent2"/>
                </a:solidFill>
                <a:prstDash val="solid"/>
              </a:ln>
              <a:solidFill>
                <a:schemeClr val="accent5">
                  <a:lumMod val="60000"/>
                  <a:lumOff val="40000"/>
                </a:schemeClr>
              </a:solidFill>
              <a:effectLst>
                <a:outerShdw dist="38100" dir="2700000" algn="tl" rotWithShape="0">
                  <a:schemeClr val="accent2"/>
                </a:outerShdw>
              </a:effectLst>
              <a:latin typeface="Algerian" pitchFamily="82" charset="0"/>
            </a:endParaRPr>
          </a:p>
        </p:txBody>
      </p:sp>
      <p:sp>
        <p:nvSpPr>
          <p:cNvPr id="4" name="object 3">
            <a:extLst>
              <a:ext uri="{FF2B5EF4-FFF2-40B4-BE49-F238E27FC236}">
                <a16:creationId xmlns:a16="http://schemas.microsoft.com/office/drawing/2014/main" id="{8013C284-844F-DDC5-1353-C3CD2A562CDA}"/>
              </a:ext>
            </a:extLst>
          </p:cNvPr>
          <p:cNvSpPr txBox="1"/>
          <p:nvPr/>
        </p:nvSpPr>
        <p:spPr>
          <a:xfrm>
            <a:off x="1338996" y="3217326"/>
            <a:ext cx="3854673" cy="869469"/>
          </a:xfrm>
          <a:prstGeom prst="rect">
            <a:avLst/>
          </a:prstGeom>
          <a:gradFill flip="none" rotWithShape="1">
            <a:gsLst>
              <a:gs pos="0">
                <a:schemeClr val="accent3">
                  <a:lumMod val="60000"/>
                  <a:lumOff val="40000"/>
                  <a:tint val="66000"/>
                  <a:satMod val="160000"/>
                </a:schemeClr>
              </a:gs>
              <a:gs pos="50000">
                <a:schemeClr val="accent3">
                  <a:lumMod val="60000"/>
                  <a:lumOff val="40000"/>
                  <a:tint val="44500"/>
                  <a:satMod val="160000"/>
                </a:schemeClr>
              </a:gs>
              <a:gs pos="100000">
                <a:schemeClr val="accent3">
                  <a:lumMod val="60000"/>
                  <a:lumOff val="40000"/>
                  <a:tint val="23500"/>
                  <a:satMod val="160000"/>
                </a:schemeClr>
              </a:gs>
            </a:gsLst>
            <a:path path="circle">
              <a:fillToRect r="100000" b="100000"/>
            </a:path>
            <a:tileRect l="-100000" t="-100000"/>
          </a:gradFill>
          <a:ln w="57150">
            <a:solidFill>
              <a:schemeClr val="accent2">
                <a:lumMod val="50000"/>
                <a:lumOff val="50000"/>
              </a:schemeClr>
            </a:solidFill>
          </a:ln>
        </p:spPr>
        <p:style>
          <a:lnRef idx="1">
            <a:schemeClr val="dk1"/>
          </a:lnRef>
          <a:fillRef idx="2">
            <a:schemeClr val="dk1"/>
          </a:fillRef>
          <a:effectRef idx="1">
            <a:schemeClr val="dk1"/>
          </a:effectRef>
          <a:fontRef idx="minor">
            <a:schemeClr val="dk1"/>
          </a:fontRef>
        </p:style>
        <p:txBody>
          <a:bodyPr vert="horz" wrap="square" lIns="0" tIns="12700" rIns="0" bIns="0" rtlCol="0">
            <a:spAutoFit/>
          </a:bodyPr>
          <a:lstStyle>
            <a:defPPr>
              <a:defRPr lang="en-US"/>
            </a:defPPr>
            <a:lvl1pPr marL="12700" marR="5080" indent="267970" defTabSz="914400" eaLnBrk="1" latinLnBrk="0" hangingPunct="1">
              <a:spcBef>
                <a:spcPts val="100"/>
              </a:spcBef>
              <a:defRPr sz="1800" b="1" kern="1200">
                <a:ln w="0"/>
                <a:solidFill>
                  <a:schemeClr val="tx1"/>
                </a:solidFill>
                <a:effectLst>
                  <a:outerShdw blurRad="38100" dist="19050" dir="2700000" algn="tl" rotWithShape="0">
                    <a:schemeClr val="dk1">
                      <a:alpha val="40000"/>
                    </a:schemeClr>
                  </a:outerShdw>
                </a:effectLst>
                <a:cs typeface="Verdana"/>
              </a:defRPr>
            </a:lvl1pPr>
            <a:lvl2pPr marL="457200" defTabSz="914400" eaLnBrk="1" latinLnBrk="0" hangingPunct="1">
              <a:defRPr sz="1800" kern="1200"/>
            </a:lvl2pPr>
            <a:lvl3pPr marL="914400" defTabSz="914400" eaLnBrk="1" latinLnBrk="0" hangingPunct="1">
              <a:defRPr sz="1800" kern="1200"/>
            </a:lvl3pPr>
            <a:lvl4pPr marL="1371600" defTabSz="914400" eaLnBrk="1" latinLnBrk="0" hangingPunct="1">
              <a:defRPr sz="1800" kern="1200"/>
            </a:lvl4pPr>
            <a:lvl5pPr marL="1828800" defTabSz="914400" eaLnBrk="1" latinLnBrk="0" hangingPunct="1">
              <a:defRPr sz="1800" kern="1200"/>
            </a:lvl5pPr>
            <a:lvl6pPr marL="2286000" defTabSz="914400" eaLnBrk="1" latinLnBrk="0" hangingPunct="1">
              <a:defRPr sz="1800" kern="1200"/>
            </a:lvl6pPr>
            <a:lvl7pPr marL="2743200" defTabSz="914400" eaLnBrk="1" latinLnBrk="0" hangingPunct="1">
              <a:defRPr sz="1800" kern="1200"/>
            </a:lvl7pPr>
            <a:lvl8pPr marL="3200400" defTabSz="914400" eaLnBrk="1" latinLnBrk="0" hangingPunct="1">
              <a:defRPr sz="1800" kern="1200"/>
            </a:lvl8pPr>
            <a:lvl9pPr marL="3657600" defTabSz="914400" eaLnBrk="1" latinLnBrk="0" hangingPunct="1">
              <a:defRPr sz="1800" kern="1200"/>
            </a:lvl9pPr>
          </a:lstStyle>
          <a:p>
            <a:r>
              <a:rPr lang="en-US" dirty="0">
                <a:solidFill>
                  <a:schemeClr val="bg1"/>
                </a:solidFill>
              </a:rPr>
              <a:t>Team Member:-</a:t>
            </a:r>
          </a:p>
          <a:p>
            <a:r>
              <a:rPr lang="en-US" dirty="0">
                <a:solidFill>
                  <a:schemeClr val="bg1"/>
                </a:solidFill>
              </a:rPr>
              <a:t>1) Kuresh Chandra Tripathy</a:t>
            </a:r>
          </a:p>
          <a:p>
            <a:r>
              <a:rPr lang="en-US" dirty="0">
                <a:solidFill>
                  <a:schemeClr val="bg1"/>
                </a:solidFill>
              </a:rPr>
              <a:t>2) N </a:t>
            </a:r>
            <a:r>
              <a:rPr lang="en-US" dirty="0" err="1">
                <a:solidFill>
                  <a:schemeClr val="bg1"/>
                </a:solidFill>
              </a:rPr>
              <a:t>Santosh</a:t>
            </a:r>
            <a:r>
              <a:rPr lang="en-US" dirty="0">
                <a:solidFill>
                  <a:schemeClr val="bg1"/>
                </a:solidFill>
              </a:rPr>
              <a:t> Kumar Choudhury</a:t>
            </a:r>
            <a:endParaRPr dirty="0">
              <a:solidFill>
                <a:schemeClr val="bg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1144535-9DD9-47C4-FA43-497EAEFC2EFC}"/>
              </a:ext>
            </a:extLst>
          </p:cNvPr>
          <p:cNvSpPr txBox="1"/>
          <p:nvPr/>
        </p:nvSpPr>
        <p:spPr>
          <a:xfrm>
            <a:off x="469245" y="358175"/>
            <a:ext cx="5346669" cy="461665"/>
          </a:xfrm>
          <a:custGeom>
            <a:avLst/>
            <a:gdLst>
              <a:gd name="connsiteX0" fmla="*/ 0 w 5346669"/>
              <a:gd name="connsiteY0" fmla="*/ 0 h 461665"/>
              <a:gd name="connsiteX1" fmla="*/ 433674 w 5346669"/>
              <a:gd name="connsiteY1" fmla="*/ 0 h 461665"/>
              <a:gd name="connsiteX2" fmla="*/ 1081215 w 5346669"/>
              <a:gd name="connsiteY2" fmla="*/ 0 h 461665"/>
              <a:gd name="connsiteX3" fmla="*/ 1621823 w 5346669"/>
              <a:gd name="connsiteY3" fmla="*/ 0 h 461665"/>
              <a:gd name="connsiteX4" fmla="*/ 2322831 w 5346669"/>
              <a:gd name="connsiteY4" fmla="*/ 0 h 461665"/>
              <a:gd name="connsiteX5" fmla="*/ 2756505 w 5346669"/>
              <a:gd name="connsiteY5" fmla="*/ 0 h 461665"/>
              <a:gd name="connsiteX6" fmla="*/ 3243646 w 5346669"/>
              <a:gd name="connsiteY6" fmla="*/ 0 h 461665"/>
              <a:gd name="connsiteX7" fmla="*/ 3677320 w 5346669"/>
              <a:gd name="connsiteY7" fmla="*/ 0 h 461665"/>
              <a:gd name="connsiteX8" fmla="*/ 4110994 w 5346669"/>
              <a:gd name="connsiteY8" fmla="*/ 0 h 461665"/>
              <a:gd name="connsiteX9" fmla="*/ 4705069 w 5346669"/>
              <a:gd name="connsiteY9" fmla="*/ 0 h 461665"/>
              <a:gd name="connsiteX10" fmla="*/ 5346669 w 5346669"/>
              <a:gd name="connsiteY10" fmla="*/ 0 h 461665"/>
              <a:gd name="connsiteX11" fmla="*/ 5346669 w 5346669"/>
              <a:gd name="connsiteY11" fmla="*/ 461665 h 461665"/>
              <a:gd name="connsiteX12" fmla="*/ 4806061 w 5346669"/>
              <a:gd name="connsiteY12" fmla="*/ 461665 h 461665"/>
              <a:gd name="connsiteX13" fmla="*/ 4372387 w 5346669"/>
              <a:gd name="connsiteY13" fmla="*/ 461665 h 461665"/>
              <a:gd name="connsiteX14" fmla="*/ 3885246 w 5346669"/>
              <a:gd name="connsiteY14" fmla="*/ 461665 h 461665"/>
              <a:gd name="connsiteX15" fmla="*/ 3398105 w 5346669"/>
              <a:gd name="connsiteY15" fmla="*/ 461665 h 461665"/>
              <a:gd name="connsiteX16" fmla="*/ 2804031 w 5346669"/>
              <a:gd name="connsiteY16" fmla="*/ 461665 h 461665"/>
              <a:gd name="connsiteX17" fmla="*/ 2316890 w 5346669"/>
              <a:gd name="connsiteY17" fmla="*/ 461665 h 461665"/>
              <a:gd name="connsiteX18" fmla="*/ 1722816 w 5346669"/>
              <a:gd name="connsiteY18" fmla="*/ 461665 h 461665"/>
              <a:gd name="connsiteX19" fmla="*/ 1128741 w 5346669"/>
              <a:gd name="connsiteY19" fmla="*/ 461665 h 461665"/>
              <a:gd name="connsiteX20" fmla="*/ 0 w 5346669"/>
              <a:gd name="connsiteY20" fmla="*/ 461665 h 461665"/>
              <a:gd name="connsiteX21" fmla="*/ 0 w 5346669"/>
              <a:gd name="connsiteY21" fmla="*/ 0 h 461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346669" h="461665" fill="none" extrusionOk="0">
                <a:moveTo>
                  <a:pt x="0" y="0"/>
                </a:moveTo>
                <a:cubicBezTo>
                  <a:pt x="182495" y="-21105"/>
                  <a:pt x="279909" y="3816"/>
                  <a:pt x="433674" y="0"/>
                </a:cubicBezTo>
                <a:cubicBezTo>
                  <a:pt x="587439" y="-3816"/>
                  <a:pt x="787625" y="20333"/>
                  <a:pt x="1081215" y="0"/>
                </a:cubicBezTo>
                <a:cubicBezTo>
                  <a:pt x="1374805" y="-20333"/>
                  <a:pt x="1490566" y="17257"/>
                  <a:pt x="1621823" y="0"/>
                </a:cubicBezTo>
                <a:cubicBezTo>
                  <a:pt x="1753080" y="-17257"/>
                  <a:pt x="2033479" y="3154"/>
                  <a:pt x="2322831" y="0"/>
                </a:cubicBezTo>
                <a:cubicBezTo>
                  <a:pt x="2612183" y="-3154"/>
                  <a:pt x="2587181" y="46137"/>
                  <a:pt x="2756505" y="0"/>
                </a:cubicBezTo>
                <a:cubicBezTo>
                  <a:pt x="2925829" y="-46137"/>
                  <a:pt x="3118266" y="49083"/>
                  <a:pt x="3243646" y="0"/>
                </a:cubicBezTo>
                <a:cubicBezTo>
                  <a:pt x="3369026" y="-49083"/>
                  <a:pt x="3533584" y="23404"/>
                  <a:pt x="3677320" y="0"/>
                </a:cubicBezTo>
                <a:cubicBezTo>
                  <a:pt x="3821056" y="-23404"/>
                  <a:pt x="4012180" y="26443"/>
                  <a:pt x="4110994" y="0"/>
                </a:cubicBezTo>
                <a:cubicBezTo>
                  <a:pt x="4209808" y="-26443"/>
                  <a:pt x="4477878" y="38069"/>
                  <a:pt x="4705069" y="0"/>
                </a:cubicBezTo>
                <a:cubicBezTo>
                  <a:pt x="4932260" y="-38069"/>
                  <a:pt x="5067967" y="76809"/>
                  <a:pt x="5346669" y="0"/>
                </a:cubicBezTo>
                <a:cubicBezTo>
                  <a:pt x="5391582" y="182402"/>
                  <a:pt x="5298184" y="231261"/>
                  <a:pt x="5346669" y="461665"/>
                </a:cubicBezTo>
                <a:cubicBezTo>
                  <a:pt x="5148122" y="464955"/>
                  <a:pt x="5059854" y="451108"/>
                  <a:pt x="4806061" y="461665"/>
                </a:cubicBezTo>
                <a:cubicBezTo>
                  <a:pt x="4552268" y="472222"/>
                  <a:pt x="4512200" y="454144"/>
                  <a:pt x="4372387" y="461665"/>
                </a:cubicBezTo>
                <a:cubicBezTo>
                  <a:pt x="4232574" y="469186"/>
                  <a:pt x="4061186" y="441359"/>
                  <a:pt x="3885246" y="461665"/>
                </a:cubicBezTo>
                <a:cubicBezTo>
                  <a:pt x="3709306" y="481971"/>
                  <a:pt x="3575760" y="434787"/>
                  <a:pt x="3398105" y="461665"/>
                </a:cubicBezTo>
                <a:cubicBezTo>
                  <a:pt x="3220450" y="488543"/>
                  <a:pt x="3092350" y="445280"/>
                  <a:pt x="2804031" y="461665"/>
                </a:cubicBezTo>
                <a:cubicBezTo>
                  <a:pt x="2515712" y="478050"/>
                  <a:pt x="2545791" y="461439"/>
                  <a:pt x="2316890" y="461665"/>
                </a:cubicBezTo>
                <a:cubicBezTo>
                  <a:pt x="2087989" y="461891"/>
                  <a:pt x="1918054" y="437384"/>
                  <a:pt x="1722816" y="461665"/>
                </a:cubicBezTo>
                <a:cubicBezTo>
                  <a:pt x="1527578" y="485946"/>
                  <a:pt x="1394819" y="398852"/>
                  <a:pt x="1128741" y="461665"/>
                </a:cubicBezTo>
                <a:cubicBezTo>
                  <a:pt x="862664" y="524478"/>
                  <a:pt x="493242" y="326680"/>
                  <a:pt x="0" y="461665"/>
                </a:cubicBezTo>
                <a:cubicBezTo>
                  <a:pt x="-4792" y="337020"/>
                  <a:pt x="4977" y="176829"/>
                  <a:pt x="0" y="0"/>
                </a:cubicBezTo>
                <a:close/>
              </a:path>
              <a:path w="5346669" h="461665" stroke="0" extrusionOk="0">
                <a:moveTo>
                  <a:pt x="0" y="0"/>
                </a:moveTo>
                <a:cubicBezTo>
                  <a:pt x="168433" y="-41636"/>
                  <a:pt x="420417" y="10425"/>
                  <a:pt x="647541" y="0"/>
                </a:cubicBezTo>
                <a:cubicBezTo>
                  <a:pt x="874665" y="-10425"/>
                  <a:pt x="953980" y="30956"/>
                  <a:pt x="1134682" y="0"/>
                </a:cubicBezTo>
                <a:cubicBezTo>
                  <a:pt x="1315384" y="-30956"/>
                  <a:pt x="1421109" y="53488"/>
                  <a:pt x="1675290" y="0"/>
                </a:cubicBezTo>
                <a:cubicBezTo>
                  <a:pt x="1929471" y="-53488"/>
                  <a:pt x="2126602" y="58868"/>
                  <a:pt x="2376297" y="0"/>
                </a:cubicBezTo>
                <a:cubicBezTo>
                  <a:pt x="2625992" y="-58868"/>
                  <a:pt x="2720020" y="53773"/>
                  <a:pt x="2863438" y="0"/>
                </a:cubicBezTo>
                <a:cubicBezTo>
                  <a:pt x="3006856" y="-53773"/>
                  <a:pt x="3195478" y="24590"/>
                  <a:pt x="3510979" y="0"/>
                </a:cubicBezTo>
                <a:cubicBezTo>
                  <a:pt x="3826480" y="-24590"/>
                  <a:pt x="3945134" y="9064"/>
                  <a:pt x="4158520" y="0"/>
                </a:cubicBezTo>
                <a:cubicBezTo>
                  <a:pt x="4371906" y="-9064"/>
                  <a:pt x="4469505" y="27138"/>
                  <a:pt x="4699128" y="0"/>
                </a:cubicBezTo>
                <a:cubicBezTo>
                  <a:pt x="4928751" y="-27138"/>
                  <a:pt x="5092783" y="34845"/>
                  <a:pt x="5346669" y="0"/>
                </a:cubicBezTo>
                <a:cubicBezTo>
                  <a:pt x="5384463" y="230424"/>
                  <a:pt x="5301977" y="297289"/>
                  <a:pt x="5346669" y="461665"/>
                </a:cubicBezTo>
                <a:cubicBezTo>
                  <a:pt x="5181839" y="469933"/>
                  <a:pt x="5020143" y="426208"/>
                  <a:pt x="4699128" y="461665"/>
                </a:cubicBezTo>
                <a:cubicBezTo>
                  <a:pt x="4378113" y="497122"/>
                  <a:pt x="4356316" y="457233"/>
                  <a:pt x="4211987" y="461665"/>
                </a:cubicBezTo>
                <a:cubicBezTo>
                  <a:pt x="4067658" y="466097"/>
                  <a:pt x="3900252" y="426308"/>
                  <a:pt x="3778313" y="461665"/>
                </a:cubicBezTo>
                <a:cubicBezTo>
                  <a:pt x="3656374" y="497022"/>
                  <a:pt x="3283834" y="450084"/>
                  <a:pt x="3077305" y="461665"/>
                </a:cubicBezTo>
                <a:cubicBezTo>
                  <a:pt x="2870776" y="473246"/>
                  <a:pt x="2614230" y="416986"/>
                  <a:pt x="2483231" y="461665"/>
                </a:cubicBezTo>
                <a:cubicBezTo>
                  <a:pt x="2352232" y="506344"/>
                  <a:pt x="2192032" y="404081"/>
                  <a:pt x="1942623" y="461665"/>
                </a:cubicBezTo>
                <a:cubicBezTo>
                  <a:pt x="1693214" y="519249"/>
                  <a:pt x="1613925" y="400828"/>
                  <a:pt x="1402015" y="461665"/>
                </a:cubicBezTo>
                <a:cubicBezTo>
                  <a:pt x="1190105" y="522502"/>
                  <a:pt x="1089191" y="410931"/>
                  <a:pt x="861408" y="461665"/>
                </a:cubicBezTo>
                <a:cubicBezTo>
                  <a:pt x="633625" y="512399"/>
                  <a:pt x="215238" y="450019"/>
                  <a:pt x="0" y="461665"/>
                </a:cubicBezTo>
                <a:cubicBezTo>
                  <a:pt x="-36396" y="311902"/>
                  <a:pt x="9521" y="118644"/>
                  <a:pt x="0" y="0"/>
                </a:cubicBezTo>
                <a:close/>
              </a:path>
            </a:pathLst>
          </a:cu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xtLst>
              <a:ext uri="{C807C97D-BFC1-408E-A445-0C87EB9F89A2}">
                <ask:lineSketchStyleProps xmlns:ask="http://schemas.microsoft.com/office/drawing/2018/sketchyshapes" sd="2215279637">
                  <a:prstGeom prst="rect">
                    <a:avLst/>
                  </a:prstGeom>
                  <ask:type>
                    <ask:lineSketchScribble/>
                  </ask:type>
                </ask:lineSketchStyleProps>
              </a:ext>
            </a:extLst>
          </a:ln>
          <a:effectLst>
            <a:innerShdw blurRad="114300">
              <a:prstClr val="black"/>
            </a:innerShdw>
          </a:effectLst>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2400" spc="-35" dirty="0">
                <a:latin typeface="Verdana"/>
              </a:rPr>
              <a:t>EDA (Exploratory Data Analysis):-</a:t>
            </a:r>
          </a:p>
        </p:txBody>
      </p:sp>
      <p:sp>
        <p:nvSpPr>
          <p:cNvPr id="4" name="TextBox 3">
            <a:extLst>
              <a:ext uri="{FF2B5EF4-FFF2-40B4-BE49-F238E27FC236}">
                <a16:creationId xmlns:a16="http://schemas.microsoft.com/office/drawing/2014/main" id="{13FB4EE0-811E-9C25-20C1-D15865F2A0C2}"/>
              </a:ext>
            </a:extLst>
          </p:cNvPr>
          <p:cNvSpPr txBox="1"/>
          <p:nvPr/>
        </p:nvSpPr>
        <p:spPr>
          <a:xfrm>
            <a:off x="469246" y="1002077"/>
            <a:ext cx="4215488" cy="307777"/>
          </a:xfrm>
          <a:prstGeom prst="rect">
            <a:avLst/>
          </a:prstGeom>
          <a:noFill/>
        </p:spPr>
        <p:txBody>
          <a:bodyPr wrap="square" rtlCol="0">
            <a:spAutoFit/>
          </a:bodyPr>
          <a:lstStyle/>
          <a:p>
            <a:pPr algn="l"/>
            <a:r>
              <a:rPr lang="en-US" b="1" i="0" dirty="0">
                <a:solidFill>
                  <a:srgbClr val="212121"/>
                </a:solidFill>
                <a:effectLst/>
                <a:latin typeface="Roboto" panose="02000000000000000000" pitchFamily="2" charset="0"/>
              </a:rPr>
              <a:t>Rented bikes according to weekdays and weekend</a:t>
            </a:r>
            <a:endParaRPr lang="en-US" b="0" i="0" dirty="0">
              <a:solidFill>
                <a:srgbClr val="212121"/>
              </a:solidFill>
              <a:effectLst/>
              <a:latin typeface="Roboto" panose="02000000000000000000" pitchFamily="2" charset="0"/>
            </a:endParaRPr>
          </a:p>
        </p:txBody>
      </p:sp>
      <p:sp>
        <p:nvSpPr>
          <p:cNvPr id="6" name="TextBox 5">
            <a:extLst>
              <a:ext uri="{FF2B5EF4-FFF2-40B4-BE49-F238E27FC236}">
                <a16:creationId xmlns:a16="http://schemas.microsoft.com/office/drawing/2014/main" id="{7CCF5A81-3BA1-4371-9385-C2AD2D727518}"/>
              </a:ext>
            </a:extLst>
          </p:cNvPr>
          <p:cNvSpPr txBox="1"/>
          <p:nvPr/>
        </p:nvSpPr>
        <p:spPr>
          <a:xfrm>
            <a:off x="469245" y="1317152"/>
            <a:ext cx="4364012" cy="954107"/>
          </a:xfrm>
          <a:prstGeom prst="rect">
            <a:avLst/>
          </a:prstGeom>
          <a:noFill/>
        </p:spPr>
        <p:txBody>
          <a:bodyPr wrap="square">
            <a:spAutoFit/>
          </a:bodyPr>
          <a:lstStyle/>
          <a:p>
            <a:r>
              <a:rPr lang="en-US" dirty="0"/>
              <a:t>From the above bar graph, it is show that in weekday and weekend days almost same demand for the bike is there.</a:t>
            </a:r>
          </a:p>
          <a:p>
            <a:r>
              <a:rPr lang="en-US" dirty="0"/>
              <a:t>Here 0= Weekdays and 1= Weekend</a:t>
            </a:r>
          </a:p>
        </p:txBody>
      </p:sp>
      <p:pic>
        <p:nvPicPr>
          <p:cNvPr id="7" name="Picture 6">
            <a:extLst>
              <a:ext uri="{FF2B5EF4-FFF2-40B4-BE49-F238E27FC236}">
                <a16:creationId xmlns:a16="http://schemas.microsoft.com/office/drawing/2014/main" id="{0B841D1A-C7FD-220D-DDC0-CF7D1E52979A}"/>
              </a:ext>
            </a:extLst>
          </p:cNvPr>
          <p:cNvPicPr>
            <a:picLocks noChangeAspect="1"/>
          </p:cNvPicPr>
          <p:nvPr/>
        </p:nvPicPr>
        <p:blipFill>
          <a:blip r:embed="rId2"/>
          <a:stretch>
            <a:fillRect/>
          </a:stretch>
        </p:blipFill>
        <p:spPr>
          <a:xfrm>
            <a:off x="6487886" y="658507"/>
            <a:ext cx="2553332" cy="2070157"/>
          </a:xfrm>
          <a:prstGeom prst="rect">
            <a:avLst/>
          </a:prstGeom>
        </p:spPr>
      </p:pic>
      <p:sp>
        <p:nvSpPr>
          <p:cNvPr id="3" name="TextBox 2">
            <a:extLst>
              <a:ext uri="{FF2B5EF4-FFF2-40B4-BE49-F238E27FC236}">
                <a16:creationId xmlns:a16="http://schemas.microsoft.com/office/drawing/2014/main" id="{2E614B04-04CD-DA17-668F-A668311221C1}"/>
              </a:ext>
            </a:extLst>
          </p:cNvPr>
          <p:cNvSpPr txBox="1"/>
          <p:nvPr/>
        </p:nvSpPr>
        <p:spPr>
          <a:xfrm>
            <a:off x="469246" y="2571763"/>
            <a:ext cx="4215488" cy="307777"/>
          </a:xfrm>
          <a:prstGeom prst="rect">
            <a:avLst/>
          </a:prstGeom>
          <a:noFill/>
        </p:spPr>
        <p:txBody>
          <a:bodyPr wrap="square" rtlCol="0">
            <a:spAutoFit/>
          </a:bodyPr>
          <a:lstStyle/>
          <a:p>
            <a:pPr algn="l"/>
            <a:r>
              <a:rPr lang="en-US" b="1" i="0" dirty="0">
                <a:solidFill>
                  <a:srgbClr val="212121"/>
                </a:solidFill>
                <a:effectLst/>
                <a:latin typeface="Roboto" panose="02000000000000000000" pitchFamily="2" charset="0"/>
              </a:rPr>
              <a:t>Rented bikes according to weekdays and weekend</a:t>
            </a:r>
            <a:endParaRPr lang="en-US" b="0" i="0" dirty="0">
              <a:solidFill>
                <a:srgbClr val="212121"/>
              </a:solidFill>
              <a:effectLst/>
              <a:latin typeface="Roboto" panose="02000000000000000000" pitchFamily="2" charset="0"/>
            </a:endParaRPr>
          </a:p>
        </p:txBody>
      </p:sp>
      <p:pic>
        <p:nvPicPr>
          <p:cNvPr id="2050" name="Picture 2">
            <a:extLst>
              <a:ext uri="{FF2B5EF4-FFF2-40B4-BE49-F238E27FC236}">
                <a16:creationId xmlns:a16="http://schemas.microsoft.com/office/drawing/2014/main" id="{ECDAF227-0D86-7BA7-9472-2ADA49DB2B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30926" y="2652416"/>
            <a:ext cx="2829486" cy="229405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F75052DF-A85F-7BE0-EB04-BFB3360D1F16}"/>
              </a:ext>
            </a:extLst>
          </p:cNvPr>
          <p:cNvSpPr txBox="1"/>
          <p:nvPr/>
        </p:nvSpPr>
        <p:spPr>
          <a:xfrm>
            <a:off x="469245" y="2879540"/>
            <a:ext cx="4364012" cy="954107"/>
          </a:xfrm>
          <a:prstGeom prst="rect">
            <a:avLst/>
          </a:prstGeom>
          <a:noFill/>
        </p:spPr>
        <p:txBody>
          <a:bodyPr wrap="square">
            <a:spAutoFit/>
          </a:bodyPr>
          <a:lstStyle/>
          <a:p>
            <a:r>
              <a:rPr lang="en-US" dirty="0"/>
              <a:t>In the above bar plot and point plot which shows the use of rented bike in functioning days or not, and it clearly shows that, Peoples don't use rented bikes in no functioning day.</a:t>
            </a:r>
          </a:p>
        </p:txBody>
      </p:sp>
    </p:spTree>
    <p:extLst>
      <p:ext uri="{BB962C8B-B14F-4D97-AF65-F5344CB8AC3E}">
        <p14:creationId xmlns:p14="http://schemas.microsoft.com/office/powerpoint/2010/main" val="12102312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F0EF8AF-820C-BF21-A4AB-5300A41A2FDD}"/>
              </a:ext>
            </a:extLst>
          </p:cNvPr>
          <p:cNvSpPr txBox="1"/>
          <p:nvPr/>
        </p:nvSpPr>
        <p:spPr>
          <a:xfrm>
            <a:off x="469245" y="358175"/>
            <a:ext cx="5346669" cy="461665"/>
          </a:xfrm>
          <a:custGeom>
            <a:avLst/>
            <a:gdLst>
              <a:gd name="connsiteX0" fmla="*/ 0 w 5346669"/>
              <a:gd name="connsiteY0" fmla="*/ 0 h 461665"/>
              <a:gd name="connsiteX1" fmla="*/ 433674 w 5346669"/>
              <a:gd name="connsiteY1" fmla="*/ 0 h 461665"/>
              <a:gd name="connsiteX2" fmla="*/ 1081215 w 5346669"/>
              <a:gd name="connsiteY2" fmla="*/ 0 h 461665"/>
              <a:gd name="connsiteX3" fmla="*/ 1621823 w 5346669"/>
              <a:gd name="connsiteY3" fmla="*/ 0 h 461665"/>
              <a:gd name="connsiteX4" fmla="*/ 2322831 w 5346669"/>
              <a:gd name="connsiteY4" fmla="*/ 0 h 461665"/>
              <a:gd name="connsiteX5" fmla="*/ 2756505 w 5346669"/>
              <a:gd name="connsiteY5" fmla="*/ 0 h 461665"/>
              <a:gd name="connsiteX6" fmla="*/ 3243646 w 5346669"/>
              <a:gd name="connsiteY6" fmla="*/ 0 h 461665"/>
              <a:gd name="connsiteX7" fmla="*/ 3677320 w 5346669"/>
              <a:gd name="connsiteY7" fmla="*/ 0 h 461665"/>
              <a:gd name="connsiteX8" fmla="*/ 4110994 w 5346669"/>
              <a:gd name="connsiteY8" fmla="*/ 0 h 461665"/>
              <a:gd name="connsiteX9" fmla="*/ 4705069 w 5346669"/>
              <a:gd name="connsiteY9" fmla="*/ 0 h 461665"/>
              <a:gd name="connsiteX10" fmla="*/ 5346669 w 5346669"/>
              <a:gd name="connsiteY10" fmla="*/ 0 h 461665"/>
              <a:gd name="connsiteX11" fmla="*/ 5346669 w 5346669"/>
              <a:gd name="connsiteY11" fmla="*/ 461665 h 461665"/>
              <a:gd name="connsiteX12" fmla="*/ 4806061 w 5346669"/>
              <a:gd name="connsiteY12" fmla="*/ 461665 h 461665"/>
              <a:gd name="connsiteX13" fmla="*/ 4372387 w 5346669"/>
              <a:gd name="connsiteY13" fmla="*/ 461665 h 461665"/>
              <a:gd name="connsiteX14" fmla="*/ 3885246 w 5346669"/>
              <a:gd name="connsiteY14" fmla="*/ 461665 h 461665"/>
              <a:gd name="connsiteX15" fmla="*/ 3398105 w 5346669"/>
              <a:gd name="connsiteY15" fmla="*/ 461665 h 461665"/>
              <a:gd name="connsiteX16" fmla="*/ 2804031 w 5346669"/>
              <a:gd name="connsiteY16" fmla="*/ 461665 h 461665"/>
              <a:gd name="connsiteX17" fmla="*/ 2316890 w 5346669"/>
              <a:gd name="connsiteY17" fmla="*/ 461665 h 461665"/>
              <a:gd name="connsiteX18" fmla="*/ 1722816 w 5346669"/>
              <a:gd name="connsiteY18" fmla="*/ 461665 h 461665"/>
              <a:gd name="connsiteX19" fmla="*/ 1128741 w 5346669"/>
              <a:gd name="connsiteY19" fmla="*/ 461665 h 461665"/>
              <a:gd name="connsiteX20" fmla="*/ 0 w 5346669"/>
              <a:gd name="connsiteY20" fmla="*/ 461665 h 461665"/>
              <a:gd name="connsiteX21" fmla="*/ 0 w 5346669"/>
              <a:gd name="connsiteY21" fmla="*/ 0 h 461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346669" h="461665" fill="none" extrusionOk="0">
                <a:moveTo>
                  <a:pt x="0" y="0"/>
                </a:moveTo>
                <a:cubicBezTo>
                  <a:pt x="182495" y="-21105"/>
                  <a:pt x="279909" y="3816"/>
                  <a:pt x="433674" y="0"/>
                </a:cubicBezTo>
                <a:cubicBezTo>
                  <a:pt x="587439" y="-3816"/>
                  <a:pt x="787625" y="20333"/>
                  <a:pt x="1081215" y="0"/>
                </a:cubicBezTo>
                <a:cubicBezTo>
                  <a:pt x="1374805" y="-20333"/>
                  <a:pt x="1490566" y="17257"/>
                  <a:pt x="1621823" y="0"/>
                </a:cubicBezTo>
                <a:cubicBezTo>
                  <a:pt x="1753080" y="-17257"/>
                  <a:pt x="2033479" y="3154"/>
                  <a:pt x="2322831" y="0"/>
                </a:cubicBezTo>
                <a:cubicBezTo>
                  <a:pt x="2612183" y="-3154"/>
                  <a:pt x="2587181" y="46137"/>
                  <a:pt x="2756505" y="0"/>
                </a:cubicBezTo>
                <a:cubicBezTo>
                  <a:pt x="2925829" y="-46137"/>
                  <a:pt x="3118266" y="49083"/>
                  <a:pt x="3243646" y="0"/>
                </a:cubicBezTo>
                <a:cubicBezTo>
                  <a:pt x="3369026" y="-49083"/>
                  <a:pt x="3533584" y="23404"/>
                  <a:pt x="3677320" y="0"/>
                </a:cubicBezTo>
                <a:cubicBezTo>
                  <a:pt x="3821056" y="-23404"/>
                  <a:pt x="4012180" y="26443"/>
                  <a:pt x="4110994" y="0"/>
                </a:cubicBezTo>
                <a:cubicBezTo>
                  <a:pt x="4209808" y="-26443"/>
                  <a:pt x="4477878" y="38069"/>
                  <a:pt x="4705069" y="0"/>
                </a:cubicBezTo>
                <a:cubicBezTo>
                  <a:pt x="4932260" y="-38069"/>
                  <a:pt x="5067967" y="76809"/>
                  <a:pt x="5346669" y="0"/>
                </a:cubicBezTo>
                <a:cubicBezTo>
                  <a:pt x="5391582" y="182402"/>
                  <a:pt x="5298184" y="231261"/>
                  <a:pt x="5346669" y="461665"/>
                </a:cubicBezTo>
                <a:cubicBezTo>
                  <a:pt x="5148122" y="464955"/>
                  <a:pt x="5059854" y="451108"/>
                  <a:pt x="4806061" y="461665"/>
                </a:cubicBezTo>
                <a:cubicBezTo>
                  <a:pt x="4552268" y="472222"/>
                  <a:pt x="4512200" y="454144"/>
                  <a:pt x="4372387" y="461665"/>
                </a:cubicBezTo>
                <a:cubicBezTo>
                  <a:pt x="4232574" y="469186"/>
                  <a:pt x="4061186" y="441359"/>
                  <a:pt x="3885246" y="461665"/>
                </a:cubicBezTo>
                <a:cubicBezTo>
                  <a:pt x="3709306" y="481971"/>
                  <a:pt x="3575760" y="434787"/>
                  <a:pt x="3398105" y="461665"/>
                </a:cubicBezTo>
                <a:cubicBezTo>
                  <a:pt x="3220450" y="488543"/>
                  <a:pt x="3092350" y="445280"/>
                  <a:pt x="2804031" y="461665"/>
                </a:cubicBezTo>
                <a:cubicBezTo>
                  <a:pt x="2515712" y="478050"/>
                  <a:pt x="2545791" y="461439"/>
                  <a:pt x="2316890" y="461665"/>
                </a:cubicBezTo>
                <a:cubicBezTo>
                  <a:pt x="2087989" y="461891"/>
                  <a:pt x="1918054" y="437384"/>
                  <a:pt x="1722816" y="461665"/>
                </a:cubicBezTo>
                <a:cubicBezTo>
                  <a:pt x="1527578" y="485946"/>
                  <a:pt x="1394819" y="398852"/>
                  <a:pt x="1128741" y="461665"/>
                </a:cubicBezTo>
                <a:cubicBezTo>
                  <a:pt x="862664" y="524478"/>
                  <a:pt x="493242" y="326680"/>
                  <a:pt x="0" y="461665"/>
                </a:cubicBezTo>
                <a:cubicBezTo>
                  <a:pt x="-4792" y="337020"/>
                  <a:pt x="4977" y="176829"/>
                  <a:pt x="0" y="0"/>
                </a:cubicBezTo>
                <a:close/>
              </a:path>
              <a:path w="5346669" h="461665" stroke="0" extrusionOk="0">
                <a:moveTo>
                  <a:pt x="0" y="0"/>
                </a:moveTo>
                <a:cubicBezTo>
                  <a:pt x="168433" y="-41636"/>
                  <a:pt x="420417" y="10425"/>
                  <a:pt x="647541" y="0"/>
                </a:cubicBezTo>
                <a:cubicBezTo>
                  <a:pt x="874665" y="-10425"/>
                  <a:pt x="953980" y="30956"/>
                  <a:pt x="1134682" y="0"/>
                </a:cubicBezTo>
                <a:cubicBezTo>
                  <a:pt x="1315384" y="-30956"/>
                  <a:pt x="1421109" y="53488"/>
                  <a:pt x="1675290" y="0"/>
                </a:cubicBezTo>
                <a:cubicBezTo>
                  <a:pt x="1929471" y="-53488"/>
                  <a:pt x="2126602" y="58868"/>
                  <a:pt x="2376297" y="0"/>
                </a:cubicBezTo>
                <a:cubicBezTo>
                  <a:pt x="2625992" y="-58868"/>
                  <a:pt x="2720020" y="53773"/>
                  <a:pt x="2863438" y="0"/>
                </a:cubicBezTo>
                <a:cubicBezTo>
                  <a:pt x="3006856" y="-53773"/>
                  <a:pt x="3195478" y="24590"/>
                  <a:pt x="3510979" y="0"/>
                </a:cubicBezTo>
                <a:cubicBezTo>
                  <a:pt x="3826480" y="-24590"/>
                  <a:pt x="3945134" y="9064"/>
                  <a:pt x="4158520" y="0"/>
                </a:cubicBezTo>
                <a:cubicBezTo>
                  <a:pt x="4371906" y="-9064"/>
                  <a:pt x="4469505" y="27138"/>
                  <a:pt x="4699128" y="0"/>
                </a:cubicBezTo>
                <a:cubicBezTo>
                  <a:pt x="4928751" y="-27138"/>
                  <a:pt x="5092783" y="34845"/>
                  <a:pt x="5346669" y="0"/>
                </a:cubicBezTo>
                <a:cubicBezTo>
                  <a:pt x="5384463" y="230424"/>
                  <a:pt x="5301977" y="297289"/>
                  <a:pt x="5346669" y="461665"/>
                </a:cubicBezTo>
                <a:cubicBezTo>
                  <a:pt x="5181839" y="469933"/>
                  <a:pt x="5020143" y="426208"/>
                  <a:pt x="4699128" y="461665"/>
                </a:cubicBezTo>
                <a:cubicBezTo>
                  <a:pt x="4378113" y="497122"/>
                  <a:pt x="4356316" y="457233"/>
                  <a:pt x="4211987" y="461665"/>
                </a:cubicBezTo>
                <a:cubicBezTo>
                  <a:pt x="4067658" y="466097"/>
                  <a:pt x="3900252" y="426308"/>
                  <a:pt x="3778313" y="461665"/>
                </a:cubicBezTo>
                <a:cubicBezTo>
                  <a:pt x="3656374" y="497022"/>
                  <a:pt x="3283834" y="450084"/>
                  <a:pt x="3077305" y="461665"/>
                </a:cubicBezTo>
                <a:cubicBezTo>
                  <a:pt x="2870776" y="473246"/>
                  <a:pt x="2614230" y="416986"/>
                  <a:pt x="2483231" y="461665"/>
                </a:cubicBezTo>
                <a:cubicBezTo>
                  <a:pt x="2352232" y="506344"/>
                  <a:pt x="2192032" y="404081"/>
                  <a:pt x="1942623" y="461665"/>
                </a:cubicBezTo>
                <a:cubicBezTo>
                  <a:pt x="1693214" y="519249"/>
                  <a:pt x="1613925" y="400828"/>
                  <a:pt x="1402015" y="461665"/>
                </a:cubicBezTo>
                <a:cubicBezTo>
                  <a:pt x="1190105" y="522502"/>
                  <a:pt x="1089191" y="410931"/>
                  <a:pt x="861408" y="461665"/>
                </a:cubicBezTo>
                <a:cubicBezTo>
                  <a:pt x="633625" y="512399"/>
                  <a:pt x="215238" y="450019"/>
                  <a:pt x="0" y="461665"/>
                </a:cubicBezTo>
                <a:cubicBezTo>
                  <a:pt x="-36396" y="311902"/>
                  <a:pt x="9521" y="118644"/>
                  <a:pt x="0" y="0"/>
                </a:cubicBezTo>
                <a:close/>
              </a:path>
            </a:pathLst>
          </a:cu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xtLst>
              <a:ext uri="{C807C97D-BFC1-408E-A445-0C87EB9F89A2}">
                <ask:lineSketchStyleProps xmlns:ask="http://schemas.microsoft.com/office/drawing/2018/sketchyshapes" sd="2215279637">
                  <a:prstGeom prst="rect">
                    <a:avLst/>
                  </a:prstGeom>
                  <ask:type>
                    <ask:lineSketchScribble/>
                  </ask:type>
                </ask:lineSketchStyleProps>
              </a:ext>
            </a:extLst>
          </a:ln>
          <a:effectLst>
            <a:innerShdw blurRad="114300">
              <a:prstClr val="black"/>
            </a:innerShdw>
          </a:effectLst>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2400" spc="-35" dirty="0">
                <a:latin typeface="Verdana"/>
              </a:rPr>
              <a:t>EDA (Exploratory Data Analysis):-</a:t>
            </a:r>
          </a:p>
        </p:txBody>
      </p:sp>
      <p:sp>
        <p:nvSpPr>
          <p:cNvPr id="3" name="TextBox 2">
            <a:extLst>
              <a:ext uri="{FF2B5EF4-FFF2-40B4-BE49-F238E27FC236}">
                <a16:creationId xmlns:a16="http://schemas.microsoft.com/office/drawing/2014/main" id="{79982C15-35A8-530B-5E0C-216F482F5CD8}"/>
              </a:ext>
            </a:extLst>
          </p:cNvPr>
          <p:cNvSpPr txBox="1"/>
          <p:nvPr/>
        </p:nvSpPr>
        <p:spPr>
          <a:xfrm>
            <a:off x="469245" y="1002076"/>
            <a:ext cx="8592377" cy="307777"/>
          </a:xfrm>
          <a:prstGeom prst="rect">
            <a:avLst/>
          </a:prstGeom>
          <a:noFill/>
        </p:spPr>
        <p:txBody>
          <a:bodyPr wrap="square" rtlCol="0">
            <a:spAutoFit/>
          </a:bodyPr>
          <a:lstStyle/>
          <a:p>
            <a:pPr algn="l"/>
            <a:r>
              <a:rPr lang="en-US" b="1" dirty="0">
                <a:solidFill>
                  <a:srgbClr val="212121"/>
                </a:solidFill>
                <a:latin typeface="Roboto" panose="02000000000000000000" pitchFamily="2" charset="0"/>
              </a:rPr>
              <a:t>Rented bikes demand w.r.t hour on weekdays and weekends</a:t>
            </a:r>
          </a:p>
        </p:txBody>
      </p:sp>
      <p:sp>
        <p:nvSpPr>
          <p:cNvPr id="4" name="TextBox 3">
            <a:extLst>
              <a:ext uri="{FF2B5EF4-FFF2-40B4-BE49-F238E27FC236}">
                <a16:creationId xmlns:a16="http://schemas.microsoft.com/office/drawing/2014/main" id="{465E60B2-4375-93BB-58C0-BCCAA3BE714F}"/>
              </a:ext>
            </a:extLst>
          </p:cNvPr>
          <p:cNvSpPr txBox="1"/>
          <p:nvPr/>
        </p:nvSpPr>
        <p:spPr>
          <a:xfrm>
            <a:off x="469245" y="1282318"/>
            <a:ext cx="4364012" cy="954107"/>
          </a:xfrm>
          <a:prstGeom prst="rect">
            <a:avLst/>
          </a:prstGeom>
          <a:noFill/>
        </p:spPr>
        <p:txBody>
          <a:bodyPr wrap="square">
            <a:spAutoFit/>
          </a:bodyPr>
          <a:lstStyle/>
          <a:p>
            <a:pPr algn="l"/>
            <a:r>
              <a:rPr lang="en-US" dirty="0"/>
              <a:t>From this point plot graph, we can see that on holiday ranted bike demand is less as compared to No-holiday. Between 7am-9am and 5pm-7pm demand of rented bike is high.</a:t>
            </a:r>
          </a:p>
        </p:txBody>
      </p:sp>
      <p:pic>
        <p:nvPicPr>
          <p:cNvPr id="1026" name="Picture 2">
            <a:extLst>
              <a:ext uri="{FF2B5EF4-FFF2-40B4-BE49-F238E27FC236}">
                <a16:creationId xmlns:a16="http://schemas.microsoft.com/office/drawing/2014/main" id="{84F30AC0-7A75-907C-7E0D-61DA89129E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5433" y="1217329"/>
            <a:ext cx="3895663" cy="164145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8F7AF0B9-4F63-1DF1-EADB-3D7166319BBB}"/>
              </a:ext>
            </a:extLst>
          </p:cNvPr>
          <p:cNvSpPr txBox="1"/>
          <p:nvPr/>
        </p:nvSpPr>
        <p:spPr>
          <a:xfrm>
            <a:off x="482904" y="2245861"/>
            <a:ext cx="4452351" cy="307777"/>
          </a:xfrm>
          <a:prstGeom prst="rect">
            <a:avLst/>
          </a:prstGeom>
          <a:noFill/>
        </p:spPr>
        <p:txBody>
          <a:bodyPr wrap="square" rtlCol="0">
            <a:spAutoFit/>
          </a:bodyPr>
          <a:lstStyle/>
          <a:p>
            <a:pPr algn="l"/>
            <a:r>
              <a:rPr lang="en-US" b="1" i="0" dirty="0">
                <a:solidFill>
                  <a:srgbClr val="212121"/>
                </a:solidFill>
                <a:effectLst/>
                <a:latin typeface="Roboto" panose="02000000000000000000" pitchFamily="2" charset="0"/>
              </a:rPr>
              <a:t>Rented bikes demand w.r.t Season</a:t>
            </a:r>
            <a:endParaRPr lang="en-US" b="0" i="0" dirty="0">
              <a:solidFill>
                <a:srgbClr val="212121"/>
              </a:solidFill>
              <a:effectLst/>
              <a:latin typeface="Roboto" panose="02000000000000000000" pitchFamily="2" charset="0"/>
            </a:endParaRPr>
          </a:p>
        </p:txBody>
      </p:sp>
      <p:pic>
        <p:nvPicPr>
          <p:cNvPr id="7" name="Picture 6">
            <a:extLst>
              <a:ext uri="{FF2B5EF4-FFF2-40B4-BE49-F238E27FC236}">
                <a16:creationId xmlns:a16="http://schemas.microsoft.com/office/drawing/2014/main" id="{C7F81EF3-CBD4-7778-0426-8FBCAFA7136D}"/>
              </a:ext>
            </a:extLst>
          </p:cNvPr>
          <p:cNvPicPr>
            <a:picLocks noChangeAspect="1"/>
          </p:cNvPicPr>
          <p:nvPr/>
        </p:nvPicPr>
        <p:blipFill>
          <a:blip r:embed="rId3"/>
          <a:stretch>
            <a:fillRect/>
          </a:stretch>
        </p:blipFill>
        <p:spPr>
          <a:xfrm>
            <a:off x="2805963" y="3074036"/>
            <a:ext cx="1959470" cy="1689400"/>
          </a:xfrm>
          <a:prstGeom prst="rect">
            <a:avLst/>
          </a:prstGeom>
        </p:spPr>
      </p:pic>
      <p:pic>
        <p:nvPicPr>
          <p:cNvPr id="8" name="Picture 7">
            <a:extLst>
              <a:ext uri="{FF2B5EF4-FFF2-40B4-BE49-F238E27FC236}">
                <a16:creationId xmlns:a16="http://schemas.microsoft.com/office/drawing/2014/main" id="{346CEA07-7C86-072E-5FB2-D385146B095A}"/>
              </a:ext>
            </a:extLst>
          </p:cNvPr>
          <p:cNvPicPr>
            <a:picLocks noChangeAspect="1"/>
          </p:cNvPicPr>
          <p:nvPr/>
        </p:nvPicPr>
        <p:blipFill>
          <a:blip r:embed="rId4"/>
          <a:stretch>
            <a:fillRect/>
          </a:stretch>
        </p:blipFill>
        <p:spPr>
          <a:xfrm>
            <a:off x="4765956" y="3094458"/>
            <a:ext cx="3895140" cy="1641453"/>
          </a:xfrm>
          <a:prstGeom prst="rect">
            <a:avLst/>
          </a:prstGeom>
        </p:spPr>
      </p:pic>
      <p:sp>
        <p:nvSpPr>
          <p:cNvPr id="9" name="TextBox 8">
            <a:extLst>
              <a:ext uri="{FF2B5EF4-FFF2-40B4-BE49-F238E27FC236}">
                <a16:creationId xmlns:a16="http://schemas.microsoft.com/office/drawing/2014/main" id="{CAF300BE-F1DC-F780-F6F4-DE3407F486B4}"/>
              </a:ext>
            </a:extLst>
          </p:cNvPr>
          <p:cNvSpPr txBox="1"/>
          <p:nvPr/>
        </p:nvSpPr>
        <p:spPr>
          <a:xfrm>
            <a:off x="482904" y="2516667"/>
            <a:ext cx="2513070" cy="2246769"/>
          </a:xfrm>
          <a:prstGeom prst="rect">
            <a:avLst/>
          </a:prstGeom>
          <a:noFill/>
        </p:spPr>
        <p:txBody>
          <a:bodyPr wrap="square">
            <a:spAutoFit/>
          </a:bodyPr>
          <a:lstStyle/>
          <a:p>
            <a:pPr algn="l"/>
            <a:r>
              <a:rPr lang="en-US" dirty="0"/>
              <a:t>Form the bar chart and point plot we can clearly say that in Summer demand is high as compared to other season and in winter the demand is lowest.</a:t>
            </a:r>
          </a:p>
          <a:p>
            <a:pPr algn="l"/>
            <a:r>
              <a:rPr lang="en-US" dirty="0"/>
              <a:t>Point chart also tell that in morning from 7-9am and 5-7pm demand is high in every season</a:t>
            </a:r>
          </a:p>
        </p:txBody>
      </p:sp>
    </p:spTree>
    <p:extLst>
      <p:ext uri="{BB962C8B-B14F-4D97-AF65-F5344CB8AC3E}">
        <p14:creationId xmlns:p14="http://schemas.microsoft.com/office/powerpoint/2010/main" val="12128408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DFD96F8-6F22-9110-E933-A9CA6E0CDAE5}"/>
              </a:ext>
            </a:extLst>
          </p:cNvPr>
          <p:cNvSpPr txBox="1"/>
          <p:nvPr/>
        </p:nvSpPr>
        <p:spPr>
          <a:xfrm>
            <a:off x="469245" y="358175"/>
            <a:ext cx="5346669" cy="461665"/>
          </a:xfrm>
          <a:custGeom>
            <a:avLst/>
            <a:gdLst>
              <a:gd name="connsiteX0" fmla="*/ 0 w 5346669"/>
              <a:gd name="connsiteY0" fmla="*/ 0 h 461665"/>
              <a:gd name="connsiteX1" fmla="*/ 433674 w 5346669"/>
              <a:gd name="connsiteY1" fmla="*/ 0 h 461665"/>
              <a:gd name="connsiteX2" fmla="*/ 1081215 w 5346669"/>
              <a:gd name="connsiteY2" fmla="*/ 0 h 461665"/>
              <a:gd name="connsiteX3" fmla="*/ 1621823 w 5346669"/>
              <a:gd name="connsiteY3" fmla="*/ 0 h 461665"/>
              <a:gd name="connsiteX4" fmla="*/ 2322831 w 5346669"/>
              <a:gd name="connsiteY4" fmla="*/ 0 h 461665"/>
              <a:gd name="connsiteX5" fmla="*/ 2756505 w 5346669"/>
              <a:gd name="connsiteY5" fmla="*/ 0 h 461665"/>
              <a:gd name="connsiteX6" fmla="*/ 3243646 w 5346669"/>
              <a:gd name="connsiteY6" fmla="*/ 0 h 461665"/>
              <a:gd name="connsiteX7" fmla="*/ 3677320 w 5346669"/>
              <a:gd name="connsiteY7" fmla="*/ 0 h 461665"/>
              <a:gd name="connsiteX8" fmla="*/ 4110994 w 5346669"/>
              <a:gd name="connsiteY8" fmla="*/ 0 h 461665"/>
              <a:gd name="connsiteX9" fmla="*/ 4705069 w 5346669"/>
              <a:gd name="connsiteY9" fmla="*/ 0 h 461665"/>
              <a:gd name="connsiteX10" fmla="*/ 5346669 w 5346669"/>
              <a:gd name="connsiteY10" fmla="*/ 0 h 461665"/>
              <a:gd name="connsiteX11" fmla="*/ 5346669 w 5346669"/>
              <a:gd name="connsiteY11" fmla="*/ 461665 h 461665"/>
              <a:gd name="connsiteX12" fmla="*/ 4806061 w 5346669"/>
              <a:gd name="connsiteY12" fmla="*/ 461665 h 461665"/>
              <a:gd name="connsiteX13" fmla="*/ 4372387 w 5346669"/>
              <a:gd name="connsiteY13" fmla="*/ 461665 h 461665"/>
              <a:gd name="connsiteX14" fmla="*/ 3885246 w 5346669"/>
              <a:gd name="connsiteY14" fmla="*/ 461665 h 461665"/>
              <a:gd name="connsiteX15" fmla="*/ 3398105 w 5346669"/>
              <a:gd name="connsiteY15" fmla="*/ 461665 h 461665"/>
              <a:gd name="connsiteX16" fmla="*/ 2804031 w 5346669"/>
              <a:gd name="connsiteY16" fmla="*/ 461665 h 461665"/>
              <a:gd name="connsiteX17" fmla="*/ 2316890 w 5346669"/>
              <a:gd name="connsiteY17" fmla="*/ 461665 h 461665"/>
              <a:gd name="connsiteX18" fmla="*/ 1722816 w 5346669"/>
              <a:gd name="connsiteY18" fmla="*/ 461665 h 461665"/>
              <a:gd name="connsiteX19" fmla="*/ 1128741 w 5346669"/>
              <a:gd name="connsiteY19" fmla="*/ 461665 h 461665"/>
              <a:gd name="connsiteX20" fmla="*/ 0 w 5346669"/>
              <a:gd name="connsiteY20" fmla="*/ 461665 h 461665"/>
              <a:gd name="connsiteX21" fmla="*/ 0 w 5346669"/>
              <a:gd name="connsiteY21" fmla="*/ 0 h 461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346669" h="461665" fill="none" extrusionOk="0">
                <a:moveTo>
                  <a:pt x="0" y="0"/>
                </a:moveTo>
                <a:cubicBezTo>
                  <a:pt x="182495" y="-21105"/>
                  <a:pt x="279909" y="3816"/>
                  <a:pt x="433674" y="0"/>
                </a:cubicBezTo>
                <a:cubicBezTo>
                  <a:pt x="587439" y="-3816"/>
                  <a:pt x="787625" y="20333"/>
                  <a:pt x="1081215" y="0"/>
                </a:cubicBezTo>
                <a:cubicBezTo>
                  <a:pt x="1374805" y="-20333"/>
                  <a:pt x="1490566" y="17257"/>
                  <a:pt x="1621823" y="0"/>
                </a:cubicBezTo>
                <a:cubicBezTo>
                  <a:pt x="1753080" y="-17257"/>
                  <a:pt x="2033479" y="3154"/>
                  <a:pt x="2322831" y="0"/>
                </a:cubicBezTo>
                <a:cubicBezTo>
                  <a:pt x="2612183" y="-3154"/>
                  <a:pt x="2587181" y="46137"/>
                  <a:pt x="2756505" y="0"/>
                </a:cubicBezTo>
                <a:cubicBezTo>
                  <a:pt x="2925829" y="-46137"/>
                  <a:pt x="3118266" y="49083"/>
                  <a:pt x="3243646" y="0"/>
                </a:cubicBezTo>
                <a:cubicBezTo>
                  <a:pt x="3369026" y="-49083"/>
                  <a:pt x="3533584" y="23404"/>
                  <a:pt x="3677320" y="0"/>
                </a:cubicBezTo>
                <a:cubicBezTo>
                  <a:pt x="3821056" y="-23404"/>
                  <a:pt x="4012180" y="26443"/>
                  <a:pt x="4110994" y="0"/>
                </a:cubicBezTo>
                <a:cubicBezTo>
                  <a:pt x="4209808" y="-26443"/>
                  <a:pt x="4477878" y="38069"/>
                  <a:pt x="4705069" y="0"/>
                </a:cubicBezTo>
                <a:cubicBezTo>
                  <a:pt x="4932260" y="-38069"/>
                  <a:pt x="5067967" y="76809"/>
                  <a:pt x="5346669" y="0"/>
                </a:cubicBezTo>
                <a:cubicBezTo>
                  <a:pt x="5391582" y="182402"/>
                  <a:pt x="5298184" y="231261"/>
                  <a:pt x="5346669" y="461665"/>
                </a:cubicBezTo>
                <a:cubicBezTo>
                  <a:pt x="5148122" y="464955"/>
                  <a:pt x="5059854" y="451108"/>
                  <a:pt x="4806061" y="461665"/>
                </a:cubicBezTo>
                <a:cubicBezTo>
                  <a:pt x="4552268" y="472222"/>
                  <a:pt x="4512200" y="454144"/>
                  <a:pt x="4372387" y="461665"/>
                </a:cubicBezTo>
                <a:cubicBezTo>
                  <a:pt x="4232574" y="469186"/>
                  <a:pt x="4061186" y="441359"/>
                  <a:pt x="3885246" y="461665"/>
                </a:cubicBezTo>
                <a:cubicBezTo>
                  <a:pt x="3709306" y="481971"/>
                  <a:pt x="3575760" y="434787"/>
                  <a:pt x="3398105" y="461665"/>
                </a:cubicBezTo>
                <a:cubicBezTo>
                  <a:pt x="3220450" y="488543"/>
                  <a:pt x="3092350" y="445280"/>
                  <a:pt x="2804031" y="461665"/>
                </a:cubicBezTo>
                <a:cubicBezTo>
                  <a:pt x="2515712" y="478050"/>
                  <a:pt x="2545791" y="461439"/>
                  <a:pt x="2316890" y="461665"/>
                </a:cubicBezTo>
                <a:cubicBezTo>
                  <a:pt x="2087989" y="461891"/>
                  <a:pt x="1918054" y="437384"/>
                  <a:pt x="1722816" y="461665"/>
                </a:cubicBezTo>
                <a:cubicBezTo>
                  <a:pt x="1527578" y="485946"/>
                  <a:pt x="1394819" y="398852"/>
                  <a:pt x="1128741" y="461665"/>
                </a:cubicBezTo>
                <a:cubicBezTo>
                  <a:pt x="862664" y="524478"/>
                  <a:pt x="493242" y="326680"/>
                  <a:pt x="0" y="461665"/>
                </a:cubicBezTo>
                <a:cubicBezTo>
                  <a:pt x="-4792" y="337020"/>
                  <a:pt x="4977" y="176829"/>
                  <a:pt x="0" y="0"/>
                </a:cubicBezTo>
                <a:close/>
              </a:path>
              <a:path w="5346669" h="461665" stroke="0" extrusionOk="0">
                <a:moveTo>
                  <a:pt x="0" y="0"/>
                </a:moveTo>
                <a:cubicBezTo>
                  <a:pt x="168433" y="-41636"/>
                  <a:pt x="420417" y="10425"/>
                  <a:pt x="647541" y="0"/>
                </a:cubicBezTo>
                <a:cubicBezTo>
                  <a:pt x="874665" y="-10425"/>
                  <a:pt x="953980" y="30956"/>
                  <a:pt x="1134682" y="0"/>
                </a:cubicBezTo>
                <a:cubicBezTo>
                  <a:pt x="1315384" y="-30956"/>
                  <a:pt x="1421109" y="53488"/>
                  <a:pt x="1675290" y="0"/>
                </a:cubicBezTo>
                <a:cubicBezTo>
                  <a:pt x="1929471" y="-53488"/>
                  <a:pt x="2126602" y="58868"/>
                  <a:pt x="2376297" y="0"/>
                </a:cubicBezTo>
                <a:cubicBezTo>
                  <a:pt x="2625992" y="-58868"/>
                  <a:pt x="2720020" y="53773"/>
                  <a:pt x="2863438" y="0"/>
                </a:cubicBezTo>
                <a:cubicBezTo>
                  <a:pt x="3006856" y="-53773"/>
                  <a:pt x="3195478" y="24590"/>
                  <a:pt x="3510979" y="0"/>
                </a:cubicBezTo>
                <a:cubicBezTo>
                  <a:pt x="3826480" y="-24590"/>
                  <a:pt x="3945134" y="9064"/>
                  <a:pt x="4158520" y="0"/>
                </a:cubicBezTo>
                <a:cubicBezTo>
                  <a:pt x="4371906" y="-9064"/>
                  <a:pt x="4469505" y="27138"/>
                  <a:pt x="4699128" y="0"/>
                </a:cubicBezTo>
                <a:cubicBezTo>
                  <a:pt x="4928751" y="-27138"/>
                  <a:pt x="5092783" y="34845"/>
                  <a:pt x="5346669" y="0"/>
                </a:cubicBezTo>
                <a:cubicBezTo>
                  <a:pt x="5384463" y="230424"/>
                  <a:pt x="5301977" y="297289"/>
                  <a:pt x="5346669" y="461665"/>
                </a:cubicBezTo>
                <a:cubicBezTo>
                  <a:pt x="5181839" y="469933"/>
                  <a:pt x="5020143" y="426208"/>
                  <a:pt x="4699128" y="461665"/>
                </a:cubicBezTo>
                <a:cubicBezTo>
                  <a:pt x="4378113" y="497122"/>
                  <a:pt x="4356316" y="457233"/>
                  <a:pt x="4211987" y="461665"/>
                </a:cubicBezTo>
                <a:cubicBezTo>
                  <a:pt x="4067658" y="466097"/>
                  <a:pt x="3900252" y="426308"/>
                  <a:pt x="3778313" y="461665"/>
                </a:cubicBezTo>
                <a:cubicBezTo>
                  <a:pt x="3656374" y="497022"/>
                  <a:pt x="3283834" y="450084"/>
                  <a:pt x="3077305" y="461665"/>
                </a:cubicBezTo>
                <a:cubicBezTo>
                  <a:pt x="2870776" y="473246"/>
                  <a:pt x="2614230" y="416986"/>
                  <a:pt x="2483231" y="461665"/>
                </a:cubicBezTo>
                <a:cubicBezTo>
                  <a:pt x="2352232" y="506344"/>
                  <a:pt x="2192032" y="404081"/>
                  <a:pt x="1942623" y="461665"/>
                </a:cubicBezTo>
                <a:cubicBezTo>
                  <a:pt x="1693214" y="519249"/>
                  <a:pt x="1613925" y="400828"/>
                  <a:pt x="1402015" y="461665"/>
                </a:cubicBezTo>
                <a:cubicBezTo>
                  <a:pt x="1190105" y="522502"/>
                  <a:pt x="1089191" y="410931"/>
                  <a:pt x="861408" y="461665"/>
                </a:cubicBezTo>
                <a:cubicBezTo>
                  <a:pt x="633625" y="512399"/>
                  <a:pt x="215238" y="450019"/>
                  <a:pt x="0" y="461665"/>
                </a:cubicBezTo>
                <a:cubicBezTo>
                  <a:pt x="-36396" y="311902"/>
                  <a:pt x="9521" y="118644"/>
                  <a:pt x="0" y="0"/>
                </a:cubicBezTo>
                <a:close/>
              </a:path>
            </a:pathLst>
          </a:cu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xtLst>
              <a:ext uri="{C807C97D-BFC1-408E-A445-0C87EB9F89A2}">
                <ask:lineSketchStyleProps xmlns:ask="http://schemas.microsoft.com/office/drawing/2018/sketchyshapes" sd="2215279637">
                  <a:prstGeom prst="rect">
                    <a:avLst/>
                  </a:prstGeom>
                  <ask:type>
                    <ask:lineSketchScribble/>
                  </ask:type>
                </ask:lineSketchStyleProps>
              </a:ext>
            </a:extLst>
          </a:ln>
          <a:effectLst>
            <a:innerShdw blurRad="114300">
              <a:prstClr val="black"/>
            </a:innerShdw>
          </a:effectLst>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2400" spc="-35" dirty="0">
                <a:latin typeface="Verdana"/>
              </a:rPr>
              <a:t>EDA (Exploratory Data Analysis):-</a:t>
            </a:r>
          </a:p>
        </p:txBody>
      </p:sp>
      <p:sp>
        <p:nvSpPr>
          <p:cNvPr id="3" name="TextBox 2">
            <a:extLst>
              <a:ext uri="{FF2B5EF4-FFF2-40B4-BE49-F238E27FC236}">
                <a16:creationId xmlns:a16="http://schemas.microsoft.com/office/drawing/2014/main" id="{238E43FF-8021-5249-EBBE-2C4D92E0F38D}"/>
              </a:ext>
            </a:extLst>
          </p:cNvPr>
          <p:cNvSpPr txBox="1"/>
          <p:nvPr/>
        </p:nvSpPr>
        <p:spPr>
          <a:xfrm>
            <a:off x="469245" y="1002076"/>
            <a:ext cx="8592377" cy="307777"/>
          </a:xfrm>
          <a:prstGeom prst="rect">
            <a:avLst/>
          </a:prstGeom>
          <a:noFill/>
        </p:spPr>
        <p:txBody>
          <a:bodyPr wrap="square" rtlCol="0">
            <a:spAutoFit/>
          </a:bodyPr>
          <a:lstStyle/>
          <a:p>
            <a:pPr algn="l"/>
            <a:r>
              <a:rPr lang="en-US" b="1" dirty="0">
                <a:solidFill>
                  <a:srgbClr val="212121"/>
                </a:solidFill>
                <a:latin typeface="Roboto" panose="02000000000000000000" pitchFamily="2" charset="0"/>
              </a:rPr>
              <a:t>Rented bikes demand w.r.t hour</a:t>
            </a:r>
          </a:p>
        </p:txBody>
      </p:sp>
      <p:sp>
        <p:nvSpPr>
          <p:cNvPr id="4" name="TextBox 3">
            <a:extLst>
              <a:ext uri="{FF2B5EF4-FFF2-40B4-BE49-F238E27FC236}">
                <a16:creationId xmlns:a16="http://schemas.microsoft.com/office/drawing/2014/main" id="{BD8FFE81-B35D-D586-B1B0-F10FE8C76977}"/>
              </a:ext>
            </a:extLst>
          </p:cNvPr>
          <p:cNvSpPr txBox="1"/>
          <p:nvPr/>
        </p:nvSpPr>
        <p:spPr>
          <a:xfrm>
            <a:off x="469244" y="1282318"/>
            <a:ext cx="7089795" cy="523220"/>
          </a:xfrm>
          <a:prstGeom prst="rect">
            <a:avLst/>
          </a:prstGeom>
          <a:noFill/>
        </p:spPr>
        <p:txBody>
          <a:bodyPr wrap="square">
            <a:spAutoFit/>
          </a:bodyPr>
          <a:lstStyle/>
          <a:p>
            <a:pPr algn="l"/>
            <a:r>
              <a:rPr lang="en-US" dirty="0"/>
              <a:t>From this point plot graph, we can see that bike demand is  high between 7am-9am and 5pm-7pm demand of rented bike is high. In between 3am-6am demand is low.</a:t>
            </a:r>
          </a:p>
        </p:txBody>
      </p:sp>
      <p:pic>
        <p:nvPicPr>
          <p:cNvPr id="3074" name="Picture 2">
            <a:extLst>
              <a:ext uri="{FF2B5EF4-FFF2-40B4-BE49-F238E27FC236}">
                <a16:creationId xmlns:a16="http://schemas.microsoft.com/office/drawing/2014/main" id="{449654F6-341E-D9E7-D15D-98DA72A840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9243" y="1757074"/>
            <a:ext cx="8205513" cy="31928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79842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B31E6F6-5F7C-FBDA-D2AD-73BB066BAD61}"/>
              </a:ext>
            </a:extLst>
          </p:cNvPr>
          <p:cNvSpPr txBox="1"/>
          <p:nvPr/>
        </p:nvSpPr>
        <p:spPr>
          <a:xfrm>
            <a:off x="469245" y="358175"/>
            <a:ext cx="5346669" cy="461665"/>
          </a:xfrm>
          <a:custGeom>
            <a:avLst/>
            <a:gdLst>
              <a:gd name="connsiteX0" fmla="*/ 0 w 5346669"/>
              <a:gd name="connsiteY0" fmla="*/ 0 h 461665"/>
              <a:gd name="connsiteX1" fmla="*/ 433674 w 5346669"/>
              <a:gd name="connsiteY1" fmla="*/ 0 h 461665"/>
              <a:gd name="connsiteX2" fmla="*/ 1081215 w 5346669"/>
              <a:gd name="connsiteY2" fmla="*/ 0 h 461665"/>
              <a:gd name="connsiteX3" fmla="*/ 1621823 w 5346669"/>
              <a:gd name="connsiteY3" fmla="*/ 0 h 461665"/>
              <a:gd name="connsiteX4" fmla="*/ 2322831 w 5346669"/>
              <a:gd name="connsiteY4" fmla="*/ 0 h 461665"/>
              <a:gd name="connsiteX5" fmla="*/ 2756505 w 5346669"/>
              <a:gd name="connsiteY5" fmla="*/ 0 h 461665"/>
              <a:gd name="connsiteX6" fmla="*/ 3243646 w 5346669"/>
              <a:gd name="connsiteY6" fmla="*/ 0 h 461665"/>
              <a:gd name="connsiteX7" fmla="*/ 3677320 w 5346669"/>
              <a:gd name="connsiteY7" fmla="*/ 0 h 461665"/>
              <a:gd name="connsiteX8" fmla="*/ 4110994 w 5346669"/>
              <a:gd name="connsiteY8" fmla="*/ 0 h 461665"/>
              <a:gd name="connsiteX9" fmla="*/ 4705069 w 5346669"/>
              <a:gd name="connsiteY9" fmla="*/ 0 h 461665"/>
              <a:gd name="connsiteX10" fmla="*/ 5346669 w 5346669"/>
              <a:gd name="connsiteY10" fmla="*/ 0 h 461665"/>
              <a:gd name="connsiteX11" fmla="*/ 5346669 w 5346669"/>
              <a:gd name="connsiteY11" fmla="*/ 461665 h 461665"/>
              <a:gd name="connsiteX12" fmla="*/ 4806061 w 5346669"/>
              <a:gd name="connsiteY12" fmla="*/ 461665 h 461665"/>
              <a:gd name="connsiteX13" fmla="*/ 4372387 w 5346669"/>
              <a:gd name="connsiteY13" fmla="*/ 461665 h 461665"/>
              <a:gd name="connsiteX14" fmla="*/ 3885246 w 5346669"/>
              <a:gd name="connsiteY14" fmla="*/ 461665 h 461665"/>
              <a:gd name="connsiteX15" fmla="*/ 3398105 w 5346669"/>
              <a:gd name="connsiteY15" fmla="*/ 461665 h 461665"/>
              <a:gd name="connsiteX16" fmla="*/ 2804031 w 5346669"/>
              <a:gd name="connsiteY16" fmla="*/ 461665 h 461665"/>
              <a:gd name="connsiteX17" fmla="*/ 2316890 w 5346669"/>
              <a:gd name="connsiteY17" fmla="*/ 461665 h 461665"/>
              <a:gd name="connsiteX18" fmla="*/ 1722816 w 5346669"/>
              <a:gd name="connsiteY18" fmla="*/ 461665 h 461665"/>
              <a:gd name="connsiteX19" fmla="*/ 1128741 w 5346669"/>
              <a:gd name="connsiteY19" fmla="*/ 461665 h 461665"/>
              <a:gd name="connsiteX20" fmla="*/ 0 w 5346669"/>
              <a:gd name="connsiteY20" fmla="*/ 461665 h 461665"/>
              <a:gd name="connsiteX21" fmla="*/ 0 w 5346669"/>
              <a:gd name="connsiteY21" fmla="*/ 0 h 461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346669" h="461665" fill="none" extrusionOk="0">
                <a:moveTo>
                  <a:pt x="0" y="0"/>
                </a:moveTo>
                <a:cubicBezTo>
                  <a:pt x="182495" y="-21105"/>
                  <a:pt x="279909" y="3816"/>
                  <a:pt x="433674" y="0"/>
                </a:cubicBezTo>
                <a:cubicBezTo>
                  <a:pt x="587439" y="-3816"/>
                  <a:pt x="787625" y="20333"/>
                  <a:pt x="1081215" y="0"/>
                </a:cubicBezTo>
                <a:cubicBezTo>
                  <a:pt x="1374805" y="-20333"/>
                  <a:pt x="1490566" y="17257"/>
                  <a:pt x="1621823" y="0"/>
                </a:cubicBezTo>
                <a:cubicBezTo>
                  <a:pt x="1753080" y="-17257"/>
                  <a:pt x="2033479" y="3154"/>
                  <a:pt x="2322831" y="0"/>
                </a:cubicBezTo>
                <a:cubicBezTo>
                  <a:pt x="2612183" y="-3154"/>
                  <a:pt x="2587181" y="46137"/>
                  <a:pt x="2756505" y="0"/>
                </a:cubicBezTo>
                <a:cubicBezTo>
                  <a:pt x="2925829" y="-46137"/>
                  <a:pt x="3118266" y="49083"/>
                  <a:pt x="3243646" y="0"/>
                </a:cubicBezTo>
                <a:cubicBezTo>
                  <a:pt x="3369026" y="-49083"/>
                  <a:pt x="3533584" y="23404"/>
                  <a:pt x="3677320" y="0"/>
                </a:cubicBezTo>
                <a:cubicBezTo>
                  <a:pt x="3821056" y="-23404"/>
                  <a:pt x="4012180" y="26443"/>
                  <a:pt x="4110994" y="0"/>
                </a:cubicBezTo>
                <a:cubicBezTo>
                  <a:pt x="4209808" y="-26443"/>
                  <a:pt x="4477878" y="38069"/>
                  <a:pt x="4705069" y="0"/>
                </a:cubicBezTo>
                <a:cubicBezTo>
                  <a:pt x="4932260" y="-38069"/>
                  <a:pt x="5067967" y="76809"/>
                  <a:pt x="5346669" y="0"/>
                </a:cubicBezTo>
                <a:cubicBezTo>
                  <a:pt x="5391582" y="182402"/>
                  <a:pt x="5298184" y="231261"/>
                  <a:pt x="5346669" y="461665"/>
                </a:cubicBezTo>
                <a:cubicBezTo>
                  <a:pt x="5148122" y="464955"/>
                  <a:pt x="5059854" y="451108"/>
                  <a:pt x="4806061" y="461665"/>
                </a:cubicBezTo>
                <a:cubicBezTo>
                  <a:pt x="4552268" y="472222"/>
                  <a:pt x="4512200" y="454144"/>
                  <a:pt x="4372387" y="461665"/>
                </a:cubicBezTo>
                <a:cubicBezTo>
                  <a:pt x="4232574" y="469186"/>
                  <a:pt x="4061186" y="441359"/>
                  <a:pt x="3885246" y="461665"/>
                </a:cubicBezTo>
                <a:cubicBezTo>
                  <a:pt x="3709306" y="481971"/>
                  <a:pt x="3575760" y="434787"/>
                  <a:pt x="3398105" y="461665"/>
                </a:cubicBezTo>
                <a:cubicBezTo>
                  <a:pt x="3220450" y="488543"/>
                  <a:pt x="3092350" y="445280"/>
                  <a:pt x="2804031" y="461665"/>
                </a:cubicBezTo>
                <a:cubicBezTo>
                  <a:pt x="2515712" y="478050"/>
                  <a:pt x="2545791" y="461439"/>
                  <a:pt x="2316890" y="461665"/>
                </a:cubicBezTo>
                <a:cubicBezTo>
                  <a:pt x="2087989" y="461891"/>
                  <a:pt x="1918054" y="437384"/>
                  <a:pt x="1722816" y="461665"/>
                </a:cubicBezTo>
                <a:cubicBezTo>
                  <a:pt x="1527578" y="485946"/>
                  <a:pt x="1394819" y="398852"/>
                  <a:pt x="1128741" y="461665"/>
                </a:cubicBezTo>
                <a:cubicBezTo>
                  <a:pt x="862664" y="524478"/>
                  <a:pt x="493242" y="326680"/>
                  <a:pt x="0" y="461665"/>
                </a:cubicBezTo>
                <a:cubicBezTo>
                  <a:pt x="-4792" y="337020"/>
                  <a:pt x="4977" y="176829"/>
                  <a:pt x="0" y="0"/>
                </a:cubicBezTo>
                <a:close/>
              </a:path>
              <a:path w="5346669" h="461665" stroke="0" extrusionOk="0">
                <a:moveTo>
                  <a:pt x="0" y="0"/>
                </a:moveTo>
                <a:cubicBezTo>
                  <a:pt x="168433" y="-41636"/>
                  <a:pt x="420417" y="10425"/>
                  <a:pt x="647541" y="0"/>
                </a:cubicBezTo>
                <a:cubicBezTo>
                  <a:pt x="874665" y="-10425"/>
                  <a:pt x="953980" y="30956"/>
                  <a:pt x="1134682" y="0"/>
                </a:cubicBezTo>
                <a:cubicBezTo>
                  <a:pt x="1315384" y="-30956"/>
                  <a:pt x="1421109" y="53488"/>
                  <a:pt x="1675290" y="0"/>
                </a:cubicBezTo>
                <a:cubicBezTo>
                  <a:pt x="1929471" y="-53488"/>
                  <a:pt x="2126602" y="58868"/>
                  <a:pt x="2376297" y="0"/>
                </a:cubicBezTo>
                <a:cubicBezTo>
                  <a:pt x="2625992" y="-58868"/>
                  <a:pt x="2720020" y="53773"/>
                  <a:pt x="2863438" y="0"/>
                </a:cubicBezTo>
                <a:cubicBezTo>
                  <a:pt x="3006856" y="-53773"/>
                  <a:pt x="3195478" y="24590"/>
                  <a:pt x="3510979" y="0"/>
                </a:cubicBezTo>
                <a:cubicBezTo>
                  <a:pt x="3826480" y="-24590"/>
                  <a:pt x="3945134" y="9064"/>
                  <a:pt x="4158520" y="0"/>
                </a:cubicBezTo>
                <a:cubicBezTo>
                  <a:pt x="4371906" y="-9064"/>
                  <a:pt x="4469505" y="27138"/>
                  <a:pt x="4699128" y="0"/>
                </a:cubicBezTo>
                <a:cubicBezTo>
                  <a:pt x="4928751" y="-27138"/>
                  <a:pt x="5092783" y="34845"/>
                  <a:pt x="5346669" y="0"/>
                </a:cubicBezTo>
                <a:cubicBezTo>
                  <a:pt x="5384463" y="230424"/>
                  <a:pt x="5301977" y="297289"/>
                  <a:pt x="5346669" y="461665"/>
                </a:cubicBezTo>
                <a:cubicBezTo>
                  <a:pt x="5181839" y="469933"/>
                  <a:pt x="5020143" y="426208"/>
                  <a:pt x="4699128" y="461665"/>
                </a:cubicBezTo>
                <a:cubicBezTo>
                  <a:pt x="4378113" y="497122"/>
                  <a:pt x="4356316" y="457233"/>
                  <a:pt x="4211987" y="461665"/>
                </a:cubicBezTo>
                <a:cubicBezTo>
                  <a:pt x="4067658" y="466097"/>
                  <a:pt x="3900252" y="426308"/>
                  <a:pt x="3778313" y="461665"/>
                </a:cubicBezTo>
                <a:cubicBezTo>
                  <a:pt x="3656374" y="497022"/>
                  <a:pt x="3283834" y="450084"/>
                  <a:pt x="3077305" y="461665"/>
                </a:cubicBezTo>
                <a:cubicBezTo>
                  <a:pt x="2870776" y="473246"/>
                  <a:pt x="2614230" y="416986"/>
                  <a:pt x="2483231" y="461665"/>
                </a:cubicBezTo>
                <a:cubicBezTo>
                  <a:pt x="2352232" y="506344"/>
                  <a:pt x="2192032" y="404081"/>
                  <a:pt x="1942623" y="461665"/>
                </a:cubicBezTo>
                <a:cubicBezTo>
                  <a:pt x="1693214" y="519249"/>
                  <a:pt x="1613925" y="400828"/>
                  <a:pt x="1402015" y="461665"/>
                </a:cubicBezTo>
                <a:cubicBezTo>
                  <a:pt x="1190105" y="522502"/>
                  <a:pt x="1089191" y="410931"/>
                  <a:pt x="861408" y="461665"/>
                </a:cubicBezTo>
                <a:cubicBezTo>
                  <a:pt x="633625" y="512399"/>
                  <a:pt x="215238" y="450019"/>
                  <a:pt x="0" y="461665"/>
                </a:cubicBezTo>
                <a:cubicBezTo>
                  <a:pt x="-36396" y="311902"/>
                  <a:pt x="9521" y="118644"/>
                  <a:pt x="0" y="0"/>
                </a:cubicBezTo>
                <a:close/>
              </a:path>
            </a:pathLst>
          </a:cu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xtLst>
              <a:ext uri="{C807C97D-BFC1-408E-A445-0C87EB9F89A2}">
                <ask:lineSketchStyleProps xmlns:ask="http://schemas.microsoft.com/office/drawing/2018/sketchyshapes" sd="2215279637">
                  <a:prstGeom prst="rect">
                    <a:avLst/>
                  </a:prstGeom>
                  <ask:type>
                    <ask:lineSketchScribble/>
                  </ask:type>
                </ask:lineSketchStyleProps>
              </a:ext>
            </a:extLst>
          </a:ln>
          <a:effectLst>
            <a:innerShdw blurRad="114300">
              <a:prstClr val="black"/>
            </a:innerShdw>
          </a:effectLst>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2400" spc="-35" dirty="0">
                <a:latin typeface="Verdana"/>
              </a:rPr>
              <a:t>EDA (Exploratory Data Analysis):-</a:t>
            </a:r>
          </a:p>
        </p:txBody>
      </p:sp>
      <p:sp>
        <p:nvSpPr>
          <p:cNvPr id="3" name="TextBox 2">
            <a:extLst>
              <a:ext uri="{FF2B5EF4-FFF2-40B4-BE49-F238E27FC236}">
                <a16:creationId xmlns:a16="http://schemas.microsoft.com/office/drawing/2014/main" id="{AEBCAD33-E3ED-B968-F777-B49D2649C33F}"/>
              </a:ext>
            </a:extLst>
          </p:cNvPr>
          <p:cNvSpPr txBox="1"/>
          <p:nvPr/>
        </p:nvSpPr>
        <p:spPr>
          <a:xfrm>
            <a:off x="377451" y="970005"/>
            <a:ext cx="4194549" cy="604461"/>
          </a:xfrm>
          <a:prstGeom prst="rect">
            <a:avLst/>
          </a:prstGeom>
          <a:noFill/>
        </p:spPr>
        <p:txBody>
          <a:bodyPr wrap="square" rtlCol="0">
            <a:spAutoFit/>
          </a:bodyPr>
          <a:lstStyle/>
          <a:p>
            <a:pPr marL="297180" indent="-285750">
              <a:lnSpc>
                <a:spcPct val="125000"/>
              </a:lnSpc>
              <a:spcBef>
                <a:spcPts val="110"/>
              </a:spcBef>
              <a:spcAft>
                <a:spcPts val="115"/>
              </a:spcAft>
              <a:buFont typeface="Wingdings" panose="05000000000000000000" pitchFamily="2" charset="2"/>
              <a:buChar char="Ø"/>
            </a:pPr>
            <a:r>
              <a:rPr lang="en-US" b="1" dirty="0"/>
              <a:t>Relation of rented bike count with </a:t>
            </a:r>
            <a:r>
              <a:rPr lang="en-US" b="1" i="0" dirty="0">
                <a:solidFill>
                  <a:srgbClr val="212121"/>
                </a:solidFill>
                <a:effectLst/>
                <a:latin typeface="Roboto" panose="02000000000000000000" pitchFamily="2" charset="0"/>
              </a:rPr>
              <a:t>Numerical</a:t>
            </a:r>
            <a:r>
              <a:rPr lang="en-US" dirty="0">
                <a:solidFill>
                  <a:srgbClr val="212121"/>
                </a:solidFill>
                <a:latin typeface="Roboto" panose="02000000000000000000" pitchFamily="2" charset="0"/>
              </a:rPr>
              <a:t> </a:t>
            </a:r>
            <a:r>
              <a:rPr lang="en-US" b="1" dirty="0"/>
              <a:t>features:</a:t>
            </a:r>
          </a:p>
        </p:txBody>
      </p:sp>
      <p:sp>
        <p:nvSpPr>
          <p:cNvPr id="6" name="TextBox 5">
            <a:extLst>
              <a:ext uri="{FF2B5EF4-FFF2-40B4-BE49-F238E27FC236}">
                <a16:creationId xmlns:a16="http://schemas.microsoft.com/office/drawing/2014/main" id="{38D0F719-188A-08F2-7DCF-8A7F7A62DC21}"/>
              </a:ext>
            </a:extLst>
          </p:cNvPr>
          <p:cNvSpPr txBox="1"/>
          <p:nvPr/>
        </p:nvSpPr>
        <p:spPr>
          <a:xfrm>
            <a:off x="684604" y="1606064"/>
            <a:ext cx="3580242" cy="307777"/>
          </a:xfrm>
          <a:prstGeom prst="rect">
            <a:avLst/>
          </a:prstGeom>
          <a:noFill/>
        </p:spPr>
        <p:txBody>
          <a:bodyPr wrap="square">
            <a:spAutoFit/>
          </a:bodyPr>
          <a:lstStyle/>
          <a:p>
            <a:pPr algn="l"/>
            <a:r>
              <a:rPr lang="en-US" b="1" i="0" dirty="0" err="1">
                <a:solidFill>
                  <a:srgbClr val="212121"/>
                </a:solidFill>
                <a:effectLst/>
                <a:latin typeface="Roboto" panose="02000000000000000000" pitchFamily="2" charset="0"/>
              </a:rPr>
              <a:t>Rented_Bike_Count</a:t>
            </a:r>
            <a:r>
              <a:rPr lang="en-US" b="1" i="0" dirty="0">
                <a:solidFill>
                  <a:srgbClr val="212121"/>
                </a:solidFill>
                <a:effectLst/>
                <a:latin typeface="Roboto" panose="02000000000000000000" pitchFamily="2" charset="0"/>
              </a:rPr>
              <a:t> </a:t>
            </a:r>
            <a:r>
              <a:rPr lang="en-US" b="1" dirty="0">
                <a:solidFill>
                  <a:srgbClr val="212121"/>
                </a:solidFill>
                <a:latin typeface="Roboto" panose="02000000000000000000" pitchFamily="2" charset="0"/>
              </a:rPr>
              <a:t> V/s </a:t>
            </a:r>
            <a:r>
              <a:rPr lang="en-US" b="1" i="0" dirty="0">
                <a:solidFill>
                  <a:srgbClr val="212121"/>
                </a:solidFill>
                <a:effectLst/>
                <a:latin typeface="Roboto" panose="02000000000000000000" pitchFamily="2" charset="0"/>
              </a:rPr>
              <a:t>Temperature</a:t>
            </a:r>
          </a:p>
        </p:txBody>
      </p:sp>
      <p:pic>
        <p:nvPicPr>
          <p:cNvPr id="7" name="Picture 6">
            <a:extLst>
              <a:ext uri="{FF2B5EF4-FFF2-40B4-BE49-F238E27FC236}">
                <a16:creationId xmlns:a16="http://schemas.microsoft.com/office/drawing/2014/main" id="{41A7E0C8-F7D2-C062-E83D-5E2EEA41B89C}"/>
              </a:ext>
            </a:extLst>
          </p:cNvPr>
          <p:cNvPicPr>
            <a:picLocks noChangeAspect="1"/>
          </p:cNvPicPr>
          <p:nvPr/>
        </p:nvPicPr>
        <p:blipFill>
          <a:blip r:embed="rId2"/>
          <a:stretch>
            <a:fillRect/>
          </a:stretch>
        </p:blipFill>
        <p:spPr>
          <a:xfrm>
            <a:off x="684604" y="1945439"/>
            <a:ext cx="3887396" cy="1845153"/>
          </a:xfrm>
          <a:prstGeom prst="rect">
            <a:avLst/>
          </a:prstGeom>
        </p:spPr>
      </p:pic>
      <p:sp>
        <p:nvSpPr>
          <p:cNvPr id="9" name="TextBox 8">
            <a:extLst>
              <a:ext uri="{FF2B5EF4-FFF2-40B4-BE49-F238E27FC236}">
                <a16:creationId xmlns:a16="http://schemas.microsoft.com/office/drawing/2014/main" id="{ED7D4DC2-6CBC-5B89-793B-A9DE48092F1D}"/>
              </a:ext>
            </a:extLst>
          </p:cNvPr>
          <p:cNvSpPr txBox="1"/>
          <p:nvPr/>
        </p:nvSpPr>
        <p:spPr>
          <a:xfrm>
            <a:off x="684604" y="4022752"/>
            <a:ext cx="4194549" cy="523220"/>
          </a:xfrm>
          <a:prstGeom prst="rect">
            <a:avLst/>
          </a:prstGeom>
          <a:noFill/>
        </p:spPr>
        <p:txBody>
          <a:bodyPr wrap="square">
            <a:spAutoFit/>
          </a:bodyPr>
          <a:lstStyle/>
          <a:p>
            <a:pPr algn="l"/>
            <a:r>
              <a:rPr lang="en-US" dirty="0"/>
              <a:t>In this plot the demand of rented bike is highest when temperature is around 20°C-30°C.</a:t>
            </a:r>
          </a:p>
        </p:txBody>
      </p:sp>
      <p:sp>
        <p:nvSpPr>
          <p:cNvPr id="11" name="TextBox 10">
            <a:extLst>
              <a:ext uri="{FF2B5EF4-FFF2-40B4-BE49-F238E27FC236}">
                <a16:creationId xmlns:a16="http://schemas.microsoft.com/office/drawing/2014/main" id="{C3ABFA53-D23E-7972-5358-14ADBD8E3A2F}"/>
              </a:ext>
            </a:extLst>
          </p:cNvPr>
          <p:cNvSpPr txBox="1"/>
          <p:nvPr/>
        </p:nvSpPr>
        <p:spPr>
          <a:xfrm>
            <a:off x="4693292" y="1574466"/>
            <a:ext cx="4073257" cy="523220"/>
          </a:xfrm>
          <a:prstGeom prst="rect">
            <a:avLst/>
          </a:prstGeom>
          <a:noFill/>
        </p:spPr>
        <p:txBody>
          <a:bodyPr wrap="square">
            <a:spAutoFit/>
          </a:bodyPr>
          <a:lstStyle/>
          <a:p>
            <a:r>
              <a:rPr lang="en-US" b="1" i="0" dirty="0" err="1">
                <a:solidFill>
                  <a:srgbClr val="212121"/>
                </a:solidFill>
                <a:effectLst/>
                <a:latin typeface="Roboto" panose="02000000000000000000" pitchFamily="2" charset="0"/>
              </a:rPr>
              <a:t>Rented_Bike_Count</a:t>
            </a:r>
            <a:r>
              <a:rPr lang="en-US" b="1" i="0" dirty="0">
                <a:solidFill>
                  <a:srgbClr val="212121"/>
                </a:solidFill>
                <a:effectLst/>
                <a:latin typeface="Roboto" panose="02000000000000000000" pitchFamily="2" charset="0"/>
              </a:rPr>
              <a:t> </a:t>
            </a:r>
            <a:r>
              <a:rPr lang="en-US" b="1" dirty="0">
                <a:solidFill>
                  <a:srgbClr val="212121"/>
                </a:solidFill>
                <a:latin typeface="Roboto" panose="02000000000000000000" pitchFamily="2" charset="0"/>
              </a:rPr>
              <a:t> V/s </a:t>
            </a:r>
            <a:r>
              <a:rPr lang="en-US" b="1" i="0" dirty="0" err="1">
                <a:solidFill>
                  <a:srgbClr val="212121"/>
                </a:solidFill>
                <a:effectLst/>
                <a:latin typeface="Roboto" panose="02000000000000000000" pitchFamily="2" charset="0"/>
              </a:rPr>
              <a:t>Dew_point_temperature</a:t>
            </a:r>
            <a:endParaRPr lang="en-US" b="1" i="0" dirty="0">
              <a:solidFill>
                <a:srgbClr val="212121"/>
              </a:solidFill>
              <a:effectLst/>
              <a:latin typeface="Roboto" panose="02000000000000000000" pitchFamily="2" charset="0"/>
            </a:endParaRPr>
          </a:p>
          <a:p>
            <a:pPr algn="l"/>
            <a:endParaRPr lang="en-US" b="1" i="0" dirty="0">
              <a:solidFill>
                <a:srgbClr val="212121"/>
              </a:solidFill>
              <a:effectLst/>
              <a:latin typeface="Roboto" panose="02000000000000000000" pitchFamily="2" charset="0"/>
            </a:endParaRPr>
          </a:p>
        </p:txBody>
      </p:sp>
      <p:pic>
        <p:nvPicPr>
          <p:cNvPr id="12" name="Picture 11">
            <a:extLst>
              <a:ext uri="{FF2B5EF4-FFF2-40B4-BE49-F238E27FC236}">
                <a16:creationId xmlns:a16="http://schemas.microsoft.com/office/drawing/2014/main" id="{8FE35DD7-F37C-38A4-D862-E3E30D50FD6C}"/>
              </a:ext>
            </a:extLst>
          </p:cNvPr>
          <p:cNvPicPr>
            <a:picLocks noChangeAspect="1"/>
          </p:cNvPicPr>
          <p:nvPr/>
        </p:nvPicPr>
        <p:blipFill>
          <a:blip r:embed="rId2"/>
          <a:stretch>
            <a:fillRect/>
          </a:stretch>
        </p:blipFill>
        <p:spPr>
          <a:xfrm>
            <a:off x="4658456" y="1929735"/>
            <a:ext cx="4073257" cy="1860857"/>
          </a:xfrm>
          <a:prstGeom prst="rect">
            <a:avLst/>
          </a:prstGeom>
        </p:spPr>
      </p:pic>
      <p:sp>
        <p:nvSpPr>
          <p:cNvPr id="13" name="TextBox 12">
            <a:extLst>
              <a:ext uri="{FF2B5EF4-FFF2-40B4-BE49-F238E27FC236}">
                <a16:creationId xmlns:a16="http://schemas.microsoft.com/office/drawing/2014/main" id="{5C0CCF53-20B2-1289-EAF6-2C31CAA9F582}"/>
              </a:ext>
            </a:extLst>
          </p:cNvPr>
          <p:cNvSpPr txBox="1"/>
          <p:nvPr/>
        </p:nvSpPr>
        <p:spPr>
          <a:xfrm>
            <a:off x="4693292" y="3990007"/>
            <a:ext cx="4194549" cy="1169551"/>
          </a:xfrm>
          <a:prstGeom prst="rect">
            <a:avLst/>
          </a:prstGeom>
          <a:noFill/>
        </p:spPr>
        <p:txBody>
          <a:bodyPr wrap="square">
            <a:spAutoFit/>
          </a:bodyPr>
          <a:lstStyle/>
          <a:p>
            <a:r>
              <a:rPr lang="en-US" dirty="0"/>
              <a:t>This plot the demand of rented bike is highest when dew point temperature is around 20°C-30°C.</a:t>
            </a:r>
          </a:p>
          <a:p>
            <a:r>
              <a:rPr lang="en-US" dirty="0"/>
              <a:t>This graph also follow same trend as temperature.</a:t>
            </a:r>
          </a:p>
          <a:p>
            <a:br>
              <a:rPr lang="en-US" dirty="0"/>
            </a:br>
            <a:endParaRPr lang="en-US" dirty="0"/>
          </a:p>
        </p:txBody>
      </p:sp>
    </p:spTree>
    <p:extLst>
      <p:ext uri="{BB962C8B-B14F-4D97-AF65-F5344CB8AC3E}">
        <p14:creationId xmlns:p14="http://schemas.microsoft.com/office/powerpoint/2010/main" val="17975445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2A70D8D-4531-57B2-E4E2-7E70AD48915F}"/>
              </a:ext>
            </a:extLst>
          </p:cNvPr>
          <p:cNvSpPr txBox="1"/>
          <p:nvPr/>
        </p:nvSpPr>
        <p:spPr>
          <a:xfrm>
            <a:off x="469245" y="358175"/>
            <a:ext cx="5346669" cy="461665"/>
          </a:xfrm>
          <a:custGeom>
            <a:avLst/>
            <a:gdLst>
              <a:gd name="connsiteX0" fmla="*/ 0 w 5346669"/>
              <a:gd name="connsiteY0" fmla="*/ 0 h 461665"/>
              <a:gd name="connsiteX1" fmla="*/ 433674 w 5346669"/>
              <a:gd name="connsiteY1" fmla="*/ 0 h 461665"/>
              <a:gd name="connsiteX2" fmla="*/ 1081215 w 5346669"/>
              <a:gd name="connsiteY2" fmla="*/ 0 h 461665"/>
              <a:gd name="connsiteX3" fmla="*/ 1621823 w 5346669"/>
              <a:gd name="connsiteY3" fmla="*/ 0 h 461665"/>
              <a:gd name="connsiteX4" fmla="*/ 2322831 w 5346669"/>
              <a:gd name="connsiteY4" fmla="*/ 0 h 461665"/>
              <a:gd name="connsiteX5" fmla="*/ 2756505 w 5346669"/>
              <a:gd name="connsiteY5" fmla="*/ 0 h 461665"/>
              <a:gd name="connsiteX6" fmla="*/ 3243646 w 5346669"/>
              <a:gd name="connsiteY6" fmla="*/ 0 h 461665"/>
              <a:gd name="connsiteX7" fmla="*/ 3677320 w 5346669"/>
              <a:gd name="connsiteY7" fmla="*/ 0 h 461665"/>
              <a:gd name="connsiteX8" fmla="*/ 4110994 w 5346669"/>
              <a:gd name="connsiteY8" fmla="*/ 0 h 461665"/>
              <a:gd name="connsiteX9" fmla="*/ 4705069 w 5346669"/>
              <a:gd name="connsiteY9" fmla="*/ 0 h 461665"/>
              <a:gd name="connsiteX10" fmla="*/ 5346669 w 5346669"/>
              <a:gd name="connsiteY10" fmla="*/ 0 h 461665"/>
              <a:gd name="connsiteX11" fmla="*/ 5346669 w 5346669"/>
              <a:gd name="connsiteY11" fmla="*/ 461665 h 461665"/>
              <a:gd name="connsiteX12" fmla="*/ 4806061 w 5346669"/>
              <a:gd name="connsiteY12" fmla="*/ 461665 h 461665"/>
              <a:gd name="connsiteX13" fmla="*/ 4372387 w 5346669"/>
              <a:gd name="connsiteY13" fmla="*/ 461665 h 461665"/>
              <a:gd name="connsiteX14" fmla="*/ 3885246 w 5346669"/>
              <a:gd name="connsiteY14" fmla="*/ 461665 h 461665"/>
              <a:gd name="connsiteX15" fmla="*/ 3398105 w 5346669"/>
              <a:gd name="connsiteY15" fmla="*/ 461665 h 461665"/>
              <a:gd name="connsiteX16" fmla="*/ 2804031 w 5346669"/>
              <a:gd name="connsiteY16" fmla="*/ 461665 h 461665"/>
              <a:gd name="connsiteX17" fmla="*/ 2316890 w 5346669"/>
              <a:gd name="connsiteY17" fmla="*/ 461665 h 461665"/>
              <a:gd name="connsiteX18" fmla="*/ 1722816 w 5346669"/>
              <a:gd name="connsiteY18" fmla="*/ 461665 h 461665"/>
              <a:gd name="connsiteX19" fmla="*/ 1128741 w 5346669"/>
              <a:gd name="connsiteY19" fmla="*/ 461665 h 461665"/>
              <a:gd name="connsiteX20" fmla="*/ 0 w 5346669"/>
              <a:gd name="connsiteY20" fmla="*/ 461665 h 461665"/>
              <a:gd name="connsiteX21" fmla="*/ 0 w 5346669"/>
              <a:gd name="connsiteY21" fmla="*/ 0 h 461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346669" h="461665" fill="none" extrusionOk="0">
                <a:moveTo>
                  <a:pt x="0" y="0"/>
                </a:moveTo>
                <a:cubicBezTo>
                  <a:pt x="182495" y="-21105"/>
                  <a:pt x="279909" y="3816"/>
                  <a:pt x="433674" y="0"/>
                </a:cubicBezTo>
                <a:cubicBezTo>
                  <a:pt x="587439" y="-3816"/>
                  <a:pt x="787625" y="20333"/>
                  <a:pt x="1081215" y="0"/>
                </a:cubicBezTo>
                <a:cubicBezTo>
                  <a:pt x="1374805" y="-20333"/>
                  <a:pt x="1490566" y="17257"/>
                  <a:pt x="1621823" y="0"/>
                </a:cubicBezTo>
                <a:cubicBezTo>
                  <a:pt x="1753080" y="-17257"/>
                  <a:pt x="2033479" y="3154"/>
                  <a:pt x="2322831" y="0"/>
                </a:cubicBezTo>
                <a:cubicBezTo>
                  <a:pt x="2612183" y="-3154"/>
                  <a:pt x="2587181" y="46137"/>
                  <a:pt x="2756505" y="0"/>
                </a:cubicBezTo>
                <a:cubicBezTo>
                  <a:pt x="2925829" y="-46137"/>
                  <a:pt x="3118266" y="49083"/>
                  <a:pt x="3243646" y="0"/>
                </a:cubicBezTo>
                <a:cubicBezTo>
                  <a:pt x="3369026" y="-49083"/>
                  <a:pt x="3533584" y="23404"/>
                  <a:pt x="3677320" y="0"/>
                </a:cubicBezTo>
                <a:cubicBezTo>
                  <a:pt x="3821056" y="-23404"/>
                  <a:pt x="4012180" y="26443"/>
                  <a:pt x="4110994" y="0"/>
                </a:cubicBezTo>
                <a:cubicBezTo>
                  <a:pt x="4209808" y="-26443"/>
                  <a:pt x="4477878" y="38069"/>
                  <a:pt x="4705069" y="0"/>
                </a:cubicBezTo>
                <a:cubicBezTo>
                  <a:pt x="4932260" y="-38069"/>
                  <a:pt x="5067967" y="76809"/>
                  <a:pt x="5346669" y="0"/>
                </a:cubicBezTo>
                <a:cubicBezTo>
                  <a:pt x="5391582" y="182402"/>
                  <a:pt x="5298184" y="231261"/>
                  <a:pt x="5346669" y="461665"/>
                </a:cubicBezTo>
                <a:cubicBezTo>
                  <a:pt x="5148122" y="464955"/>
                  <a:pt x="5059854" y="451108"/>
                  <a:pt x="4806061" y="461665"/>
                </a:cubicBezTo>
                <a:cubicBezTo>
                  <a:pt x="4552268" y="472222"/>
                  <a:pt x="4512200" y="454144"/>
                  <a:pt x="4372387" y="461665"/>
                </a:cubicBezTo>
                <a:cubicBezTo>
                  <a:pt x="4232574" y="469186"/>
                  <a:pt x="4061186" y="441359"/>
                  <a:pt x="3885246" y="461665"/>
                </a:cubicBezTo>
                <a:cubicBezTo>
                  <a:pt x="3709306" y="481971"/>
                  <a:pt x="3575760" y="434787"/>
                  <a:pt x="3398105" y="461665"/>
                </a:cubicBezTo>
                <a:cubicBezTo>
                  <a:pt x="3220450" y="488543"/>
                  <a:pt x="3092350" y="445280"/>
                  <a:pt x="2804031" y="461665"/>
                </a:cubicBezTo>
                <a:cubicBezTo>
                  <a:pt x="2515712" y="478050"/>
                  <a:pt x="2545791" y="461439"/>
                  <a:pt x="2316890" y="461665"/>
                </a:cubicBezTo>
                <a:cubicBezTo>
                  <a:pt x="2087989" y="461891"/>
                  <a:pt x="1918054" y="437384"/>
                  <a:pt x="1722816" y="461665"/>
                </a:cubicBezTo>
                <a:cubicBezTo>
                  <a:pt x="1527578" y="485946"/>
                  <a:pt x="1394819" y="398852"/>
                  <a:pt x="1128741" y="461665"/>
                </a:cubicBezTo>
                <a:cubicBezTo>
                  <a:pt x="862664" y="524478"/>
                  <a:pt x="493242" y="326680"/>
                  <a:pt x="0" y="461665"/>
                </a:cubicBezTo>
                <a:cubicBezTo>
                  <a:pt x="-4792" y="337020"/>
                  <a:pt x="4977" y="176829"/>
                  <a:pt x="0" y="0"/>
                </a:cubicBezTo>
                <a:close/>
              </a:path>
              <a:path w="5346669" h="461665" stroke="0" extrusionOk="0">
                <a:moveTo>
                  <a:pt x="0" y="0"/>
                </a:moveTo>
                <a:cubicBezTo>
                  <a:pt x="168433" y="-41636"/>
                  <a:pt x="420417" y="10425"/>
                  <a:pt x="647541" y="0"/>
                </a:cubicBezTo>
                <a:cubicBezTo>
                  <a:pt x="874665" y="-10425"/>
                  <a:pt x="953980" y="30956"/>
                  <a:pt x="1134682" y="0"/>
                </a:cubicBezTo>
                <a:cubicBezTo>
                  <a:pt x="1315384" y="-30956"/>
                  <a:pt x="1421109" y="53488"/>
                  <a:pt x="1675290" y="0"/>
                </a:cubicBezTo>
                <a:cubicBezTo>
                  <a:pt x="1929471" y="-53488"/>
                  <a:pt x="2126602" y="58868"/>
                  <a:pt x="2376297" y="0"/>
                </a:cubicBezTo>
                <a:cubicBezTo>
                  <a:pt x="2625992" y="-58868"/>
                  <a:pt x="2720020" y="53773"/>
                  <a:pt x="2863438" y="0"/>
                </a:cubicBezTo>
                <a:cubicBezTo>
                  <a:pt x="3006856" y="-53773"/>
                  <a:pt x="3195478" y="24590"/>
                  <a:pt x="3510979" y="0"/>
                </a:cubicBezTo>
                <a:cubicBezTo>
                  <a:pt x="3826480" y="-24590"/>
                  <a:pt x="3945134" y="9064"/>
                  <a:pt x="4158520" y="0"/>
                </a:cubicBezTo>
                <a:cubicBezTo>
                  <a:pt x="4371906" y="-9064"/>
                  <a:pt x="4469505" y="27138"/>
                  <a:pt x="4699128" y="0"/>
                </a:cubicBezTo>
                <a:cubicBezTo>
                  <a:pt x="4928751" y="-27138"/>
                  <a:pt x="5092783" y="34845"/>
                  <a:pt x="5346669" y="0"/>
                </a:cubicBezTo>
                <a:cubicBezTo>
                  <a:pt x="5384463" y="230424"/>
                  <a:pt x="5301977" y="297289"/>
                  <a:pt x="5346669" y="461665"/>
                </a:cubicBezTo>
                <a:cubicBezTo>
                  <a:pt x="5181839" y="469933"/>
                  <a:pt x="5020143" y="426208"/>
                  <a:pt x="4699128" y="461665"/>
                </a:cubicBezTo>
                <a:cubicBezTo>
                  <a:pt x="4378113" y="497122"/>
                  <a:pt x="4356316" y="457233"/>
                  <a:pt x="4211987" y="461665"/>
                </a:cubicBezTo>
                <a:cubicBezTo>
                  <a:pt x="4067658" y="466097"/>
                  <a:pt x="3900252" y="426308"/>
                  <a:pt x="3778313" y="461665"/>
                </a:cubicBezTo>
                <a:cubicBezTo>
                  <a:pt x="3656374" y="497022"/>
                  <a:pt x="3283834" y="450084"/>
                  <a:pt x="3077305" y="461665"/>
                </a:cubicBezTo>
                <a:cubicBezTo>
                  <a:pt x="2870776" y="473246"/>
                  <a:pt x="2614230" y="416986"/>
                  <a:pt x="2483231" y="461665"/>
                </a:cubicBezTo>
                <a:cubicBezTo>
                  <a:pt x="2352232" y="506344"/>
                  <a:pt x="2192032" y="404081"/>
                  <a:pt x="1942623" y="461665"/>
                </a:cubicBezTo>
                <a:cubicBezTo>
                  <a:pt x="1693214" y="519249"/>
                  <a:pt x="1613925" y="400828"/>
                  <a:pt x="1402015" y="461665"/>
                </a:cubicBezTo>
                <a:cubicBezTo>
                  <a:pt x="1190105" y="522502"/>
                  <a:pt x="1089191" y="410931"/>
                  <a:pt x="861408" y="461665"/>
                </a:cubicBezTo>
                <a:cubicBezTo>
                  <a:pt x="633625" y="512399"/>
                  <a:pt x="215238" y="450019"/>
                  <a:pt x="0" y="461665"/>
                </a:cubicBezTo>
                <a:cubicBezTo>
                  <a:pt x="-36396" y="311902"/>
                  <a:pt x="9521" y="118644"/>
                  <a:pt x="0" y="0"/>
                </a:cubicBezTo>
                <a:close/>
              </a:path>
            </a:pathLst>
          </a:cu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xtLst>
              <a:ext uri="{C807C97D-BFC1-408E-A445-0C87EB9F89A2}">
                <ask:lineSketchStyleProps xmlns:ask="http://schemas.microsoft.com/office/drawing/2018/sketchyshapes" sd="2215279637">
                  <a:prstGeom prst="rect">
                    <a:avLst/>
                  </a:prstGeom>
                  <ask:type>
                    <ask:lineSketchScribble/>
                  </ask:type>
                </ask:lineSketchStyleProps>
              </a:ext>
            </a:extLst>
          </a:ln>
          <a:effectLst>
            <a:innerShdw blurRad="114300">
              <a:prstClr val="black"/>
            </a:innerShdw>
          </a:effectLst>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2400" spc="-35" dirty="0">
                <a:latin typeface="Verdana"/>
              </a:rPr>
              <a:t>EDA (Exploratory Data Analysis):-</a:t>
            </a:r>
          </a:p>
        </p:txBody>
      </p:sp>
      <p:sp>
        <p:nvSpPr>
          <p:cNvPr id="3" name="TextBox 2">
            <a:extLst>
              <a:ext uri="{FF2B5EF4-FFF2-40B4-BE49-F238E27FC236}">
                <a16:creationId xmlns:a16="http://schemas.microsoft.com/office/drawing/2014/main" id="{30F07ECB-926E-89EB-0D69-A5117324A199}"/>
              </a:ext>
            </a:extLst>
          </p:cNvPr>
          <p:cNvSpPr txBox="1"/>
          <p:nvPr/>
        </p:nvSpPr>
        <p:spPr>
          <a:xfrm>
            <a:off x="377451" y="970005"/>
            <a:ext cx="5346669" cy="338362"/>
          </a:xfrm>
          <a:prstGeom prst="rect">
            <a:avLst/>
          </a:prstGeom>
          <a:noFill/>
        </p:spPr>
        <p:txBody>
          <a:bodyPr wrap="square" rtlCol="0">
            <a:spAutoFit/>
          </a:bodyPr>
          <a:lstStyle/>
          <a:p>
            <a:pPr marL="297180" indent="-285750">
              <a:lnSpc>
                <a:spcPct val="125000"/>
              </a:lnSpc>
              <a:spcBef>
                <a:spcPts val="110"/>
              </a:spcBef>
              <a:spcAft>
                <a:spcPts val="115"/>
              </a:spcAft>
              <a:buFont typeface="Wingdings" panose="05000000000000000000" pitchFamily="2" charset="2"/>
              <a:buChar char="Ø"/>
            </a:pPr>
            <a:r>
              <a:rPr lang="en-US" b="1" dirty="0"/>
              <a:t>Relation of rented bike count with </a:t>
            </a:r>
            <a:r>
              <a:rPr lang="en-US" b="1" i="0" dirty="0">
                <a:solidFill>
                  <a:srgbClr val="212121"/>
                </a:solidFill>
                <a:effectLst/>
                <a:latin typeface="Roboto" panose="02000000000000000000" pitchFamily="2" charset="0"/>
              </a:rPr>
              <a:t>Numerical</a:t>
            </a:r>
            <a:r>
              <a:rPr lang="en-US" dirty="0">
                <a:solidFill>
                  <a:srgbClr val="212121"/>
                </a:solidFill>
                <a:latin typeface="Roboto" panose="02000000000000000000" pitchFamily="2" charset="0"/>
              </a:rPr>
              <a:t> </a:t>
            </a:r>
            <a:r>
              <a:rPr lang="en-US" b="1" dirty="0"/>
              <a:t>features:</a:t>
            </a:r>
          </a:p>
        </p:txBody>
      </p:sp>
      <p:sp>
        <p:nvSpPr>
          <p:cNvPr id="4" name="TextBox 3">
            <a:extLst>
              <a:ext uri="{FF2B5EF4-FFF2-40B4-BE49-F238E27FC236}">
                <a16:creationId xmlns:a16="http://schemas.microsoft.com/office/drawing/2014/main" id="{5AC22C4F-9222-5F53-8A05-7C6B3BE07E61}"/>
              </a:ext>
            </a:extLst>
          </p:cNvPr>
          <p:cNvSpPr txBox="1"/>
          <p:nvPr/>
        </p:nvSpPr>
        <p:spPr>
          <a:xfrm>
            <a:off x="684604" y="1357441"/>
            <a:ext cx="3580242" cy="523220"/>
          </a:xfrm>
          <a:prstGeom prst="rect">
            <a:avLst/>
          </a:prstGeom>
          <a:noFill/>
        </p:spPr>
        <p:txBody>
          <a:bodyPr wrap="square">
            <a:spAutoFit/>
          </a:bodyPr>
          <a:lstStyle/>
          <a:p>
            <a:r>
              <a:rPr lang="en-US" b="1" i="0" dirty="0" err="1">
                <a:solidFill>
                  <a:srgbClr val="212121"/>
                </a:solidFill>
                <a:effectLst/>
                <a:latin typeface="Roboto" panose="02000000000000000000" pitchFamily="2" charset="0"/>
              </a:rPr>
              <a:t>Rented_Bike_Count</a:t>
            </a:r>
            <a:r>
              <a:rPr lang="en-US" b="1" i="0" dirty="0">
                <a:solidFill>
                  <a:srgbClr val="212121"/>
                </a:solidFill>
                <a:effectLst/>
                <a:latin typeface="Roboto" panose="02000000000000000000" pitchFamily="2" charset="0"/>
              </a:rPr>
              <a:t> </a:t>
            </a:r>
            <a:r>
              <a:rPr lang="en-US" b="1" dirty="0">
                <a:solidFill>
                  <a:srgbClr val="212121"/>
                </a:solidFill>
                <a:latin typeface="Roboto" panose="02000000000000000000" pitchFamily="2" charset="0"/>
              </a:rPr>
              <a:t> V/s </a:t>
            </a:r>
            <a:r>
              <a:rPr lang="en-US" b="1" dirty="0" err="1">
                <a:solidFill>
                  <a:srgbClr val="212121"/>
                </a:solidFill>
                <a:latin typeface="Roboto" panose="02000000000000000000" pitchFamily="2" charset="0"/>
              </a:rPr>
              <a:t>Wind_speed</a:t>
            </a:r>
            <a:endParaRPr lang="en-US" b="1" dirty="0">
              <a:solidFill>
                <a:srgbClr val="212121"/>
              </a:solidFill>
              <a:latin typeface="Roboto" panose="02000000000000000000" pitchFamily="2" charset="0"/>
            </a:endParaRPr>
          </a:p>
          <a:p>
            <a:pPr algn="l"/>
            <a:endParaRPr lang="en-US" b="1" i="0" dirty="0">
              <a:solidFill>
                <a:srgbClr val="212121"/>
              </a:solidFill>
              <a:effectLst/>
              <a:latin typeface="Roboto" panose="02000000000000000000" pitchFamily="2" charset="0"/>
            </a:endParaRPr>
          </a:p>
        </p:txBody>
      </p:sp>
      <p:sp>
        <p:nvSpPr>
          <p:cNvPr id="6" name="TextBox 5">
            <a:extLst>
              <a:ext uri="{FF2B5EF4-FFF2-40B4-BE49-F238E27FC236}">
                <a16:creationId xmlns:a16="http://schemas.microsoft.com/office/drawing/2014/main" id="{62AB1971-DF3C-0BD6-527E-DFD590B83DAD}"/>
              </a:ext>
            </a:extLst>
          </p:cNvPr>
          <p:cNvSpPr txBox="1"/>
          <p:nvPr/>
        </p:nvSpPr>
        <p:spPr>
          <a:xfrm>
            <a:off x="627820" y="3604940"/>
            <a:ext cx="4183058" cy="1384995"/>
          </a:xfrm>
          <a:prstGeom prst="rect">
            <a:avLst/>
          </a:prstGeom>
          <a:noFill/>
        </p:spPr>
        <p:txBody>
          <a:bodyPr wrap="square">
            <a:spAutoFit/>
          </a:bodyPr>
          <a:lstStyle/>
          <a:p>
            <a:pPr algn="l"/>
            <a:r>
              <a:rPr lang="en-US" dirty="0"/>
              <a:t>In this plot the demand of rented bike is Same throughout the wind speed/ uniformly distributed but when the wind speed is (5-6)m/s demand rises</a:t>
            </a:r>
          </a:p>
          <a:p>
            <a:pPr algn="l"/>
            <a:r>
              <a:rPr lang="en-US" dirty="0"/>
              <a:t>When the wind speed is more then 7 m/s then demand for bike is also increase.</a:t>
            </a:r>
          </a:p>
          <a:p>
            <a:pPr algn="l"/>
            <a:r>
              <a:rPr lang="en-US" dirty="0"/>
              <a:t>Here we can say that the patten is very random.</a:t>
            </a:r>
          </a:p>
        </p:txBody>
      </p:sp>
      <p:sp>
        <p:nvSpPr>
          <p:cNvPr id="7" name="TextBox 6">
            <a:extLst>
              <a:ext uri="{FF2B5EF4-FFF2-40B4-BE49-F238E27FC236}">
                <a16:creationId xmlns:a16="http://schemas.microsoft.com/office/drawing/2014/main" id="{4655D568-3801-B698-8873-1197E34410A0}"/>
              </a:ext>
            </a:extLst>
          </p:cNvPr>
          <p:cNvSpPr txBox="1"/>
          <p:nvPr/>
        </p:nvSpPr>
        <p:spPr>
          <a:xfrm>
            <a:off x="4810877" y="1351397"/>
            <a:ext cx="4073257" cy="738664"/>
          </a:xfrm>
          <a:prstGeom prst="rect">
            <a:avLst/>
          </a:prstGeom>
          <a:noFill/>
        </p:spPr>
        <p:txBody>
          <a:bodyPr wrap="square">
            <a:spAutoFit/>
          </a:bodyPr>
          <a:lstStyle/>
          <a:p>
            <a:r>
              <a:rPr lang="en-US" b="1" i="0" dirty="0" err="1">
                <a:solidFill>
                  <a:srgbClr val="212121"/>
                </a:solidFill>
                <a:effectLst/>
                <a:latin typeface="Roboto" panose="02000000000000000000" pitchFamily="2" charset="0"/>
              </a:rPr>
              <a:t>Rented_Bike_Count</a:t>
            </a:r>
            <a:r>
              <a:rPr lang="en-US" b="1" i="0" dirty="0">
                <a:solidFill>
                  <a:srgbClr val="212121"/>
                </a:solidFill>
                <a:effectLst/>
                <a:latin typeface="Roboto" panose="02000000000000000000" pitchFamily="2" charset="0"/>
              </a:rPr>
              <a:t> </a:t>
            </a:r>
            <a:r>
              <a:rPr lang="en-US" b="1" dirty="0">
                <a:solidFill>
                  <a:srgbClr val="212121"/>
                </a:solidFill>
                <a:latin typeface="Roboto" panose="02000000000000000000" pitchFamily="2" charset="0"/>
              </a:rPr>
              <a:t> V/s Solar Radiation</a:t>
            </a:r>
          </a:p>
          <a:p>
            <a:endParaRPr lang="en-US" b="1" i="0" dirty="0">
              <a:solidFill>
                <a:srgbClr val="212121"/>
              </a:solidFill>
              <a:effectLst/>
              <a:latin typeface="Roboto" panose="02000000000000000000" pitchFamily="2" charset="0"/>
            </a:endParaRPr>
          </a:p>
          <a:p>
            <a:pPr algn="l"/>
            <a:endParaRPr lang="en-US" b="1" i="0" dirty="0">
              <a:solidFill>
                <a:srgbClr val="212121"/>
              </a:solidFill>
              <a:effectLst/>
              <a:latin typeface="Roboto" panose="02000000000000000000" pitchFamily="2" charset="0"/>
            </a:endParaRPr>
          </a:p>
        </p:txBody>
      </p:sp>
      <p:sp>
        <p:nvSpPr>
          <p:cNvPr id="9" name="TextBox 8">
            <a:extLst>
              <a:ext uri="{FF2B5EF4-FFF2-40B4-BE49-F238E27FC236}">
                <a16:creationId xmlns:a16="http://schemas.microsoft.com/office/drawing/2014/main" id="{FAE64726-64AE-25CF-4269-10F34627473A}"/>
              </a:ext>
            </a:extLst>
          </p:cNvPr>
          <p:cNvSpPr txBox="1"/>
          <p:nvPr/>
        </p:nvSpPr>
        <p:spPr>
          <a:xfrm>
            <a:off x="4906018" y="3700908"/>
            <a:ext cx="4194549" cy="738664"/>
          </a:xfrm>
          <a:prstGeom prst="rect">
            <a:avLst/>
          </a:prstGeom>
          <a:noFill/>
        </p:spPr>
        <p:txBody>
          <a:bodyPr wrap="square">
            <a:spAutoFit/>
          </a:bodyPr>
          <a:lstStyle/>
          <a:p>
            <a:pPr algn="l"/>
            <a:r>
              <a:rPr lang="en-US" dirty="0"/>
              <a:t>In this plot the demand of rented bike is high if there is solar radiation. Mostly the number is around 1000(+/-200)</a:t>
            </a:r>
          </a:p>
        </p:txBody>
      </p:sp>
      <p:pic>
        <p:nvPicPr>
          <p:cNvPr id="4098" name="Picture 2">
            <a:extLst>
              <a:ext uri="{FF2B5EF4-FFF2-40B4-BE49-F238E27FC236}">
                <a16:creationId xmlns:a16="http://schemas.microsoft.com/office/drawing/2014/main" id="{26FA1344-76F0-638C-3875-8BC53315D4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6325" y="1720729"/>
            <a:ext cx="3716800" cy="1884211"/>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BCCA1EFC-4D9F-5731-931F-4751E42E42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3887" y="1720729"/>
            <a:ext cx="3716800" cy="18842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88435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F72FB88-57BF-C21A-1B35-79944C7452AE}"/>
              </a:ext>
            </a:extLst>
          </p:cNvPr>
          <p:cNvSpPr txBox="1"/>
          <p:nvPr/>
        </p:nvSpPr>
        <p:spPr>
          <a:xfrm>
            <a:off x="469245" y="358175"/>
            <a:ext cx="5346669" cy="461665"/>
          </a:xfrm>
          <a:custGeom>
            <a:avLst/>
            <a:gdLst>
              <a:gd name="connsiteX0" fmla="*/ 0 w 5346669"/>
              <a:gd name="connsiteY0" fmla="*/ 0 h 461665"/>
              <a:gd name="connsiteX1" fmla="*/ 433674 w 5346669"/>
              <a:gd name="connsiteY1" fmla="*/ 0 h 461665"/>
              <a:gd name="connsiteX2" fmla="*/ 1081215 w 5346669"/>
              <a:gd name="connsiteY2" fmla="*/ 0 h 461665"/>
              <a:gd name="connsiteX3" fmla="*/ 1621823 w 5346669"/>
              <a:gd name="connsiteY3" fmla="*/ 0 h 461665"/>
              <a:gd name="connsiteX4" fmla="*/ 2322831 w 5346669"/>
              <a:gd name="connsiteY4" fmla="*/ 0 h 461665"/>
              <a:gd name="connsiteX5" fmla="*/ 2756505 w 5346669"/>
              <a:gd name="connsiteY5" fmla="*/ 0 h 461665"/>
              <a:gd name="connsiteX6" fmla="*/ 3243646 w 5346669"/>
              <a:gd name="connsiteY6" fmla="*/ 0 h 461665"/>
              <a:gd name="connsiteX7" fmla="*/ 3677320 w 5346669"/>
              <a:gd name="connsiteY7" fmla="*/ 0 h 461665"/>
              <a:gd name="connsiteX8" fmla="*/ 4110994 w 5346669"/>
              <a:gd name="connsiteY8" fmla="*/ 0 h 461665"/>
              <a:gd name="connsiteX9" fmla="*/ 4705069 w 5346669"/>
              <a:gd name="connsiteY9" fmla="*/ 0 h 461665"/>
              <a:gd name="connsiteX10" fmla="*/ 5346669 w 5346669"/>
              <a:gd name="connsiteY10" fmla="*/ 0 h 461665"/>
              <a:gd name="connsiteX11" fmla="*/ 5346669 w 5346669"/>
              <a:gd name="connsiteY11" fmla="*/ 461665 h 461665"/>
              <a:gd name="connsiteX12" fmla="*/ 4806061 w 5346669"/>
              <a:gd name="connsiteY12" fmla="*/ 461665 h 461665"/>
              <a:gd name="connsiteX13" fmla="*/ 4372387 w 5346669"/>
              <a:gd name="connsiteY13" fmla="*/ 461665 h 461665"/>
              <a:gd name="connsiteX14" fmla="*/ 3885246 w 5346669"/>
              <a:gd name="connsiteY14" fmla="*/ 461665 h 461665"/>
              <a:gd name="connsiteX15" fmla="*/ 3398105 w 5346669"/>
              <a:gd name="connsiteY15" fmla="*/ 461665 h 461665"/>
              <a:gd name="connsiteX16" fmla="*/ 2804031 w 5346669"/>
              <a:gd name="connsiteY16" fmla="*/ 461665 h 461665"/>
              <a:gd name="connsiteX17" fmla="*/ 2316890 w 5346669"/>
              <a:gd name="connsiteY17" fmla="*/ 461665 h 461665"/>
              <a:gd name="connsiteX18" fmla="*/ 1722816 w 5346669"/>
              <a:gd name="connsiteY18" fmla="*/ 461665 h 461665"/>
              <a:gd name="connsiteX19" fmla="*/ 1128741 w 5346669"/>
              <a:gd name="connsiteY19" fmla="*/ 461665 h 461665"/>
              <a:gd name="connsiteX20" fmla="*/ 0 w 5346669"/>
              <a:gd name="connsiteY20" fmla="*/ 461665 h 461665"/>
              <a:gd name="connsiteX21" fmla="*/ 0 w 5346669"/>
              <a:gd name="connsiteY21" fmla="*/ 0 h 461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346669" h="461665" fill="none" extrusionOk="0">
                <a:moveTo>
                  <a:pt x="0" y="0"/>
                </a:moveTo>
                <a:cubicBezTo>
                  <a:pt x="182495" y="-21105"/>
                  <a:pt x="279909" y="3816"/>
                  <a:pt x="433674" y="0"/>
                </a:cubicBezTo>
                <a:cubicBezTo>
                  <a:pt x="587439" y="-3816"/>
                  <a:pt x="787625" y="20333"/>
                  <a:pt x="1081215" y="0"/>
                </a:cubicBezTo>
                <a:cubicBezTo>
                  <a:pt x="1374805" y="-20333"/>
                  <a:pt x="1490566" y="17257"/>
                  <a:pt x="1621823" y="0"/>
                </a:cubicBezTo>
                <a:cubicBezTo>
                  <a:pt x="1753080" y="-17257"/>
                  <a:pt x="2033479" y="3154"/>
                  <a:pt x="2322831" y="0"/>
                </a:cubicBezTo>
                <a:cubicBezTo>
                  <a:pt x="2612183" y="-3154"/>
                  <a:pt x="2587181" y="46137"/>
                  <a:pt x="2756505" y="0"/>
                </a:cubicBezTo>
                <a:cubicBezTo>
                  <a:pt x="2925829" y="-46137"/>
                  <a:pt x="3118266" y="49083"/>
                  <a:pt x="3243646" y="0"/>
                </a:cubicBezTo>
                <a:cubicBezTo>
                  <a:pt x="3369026" y="-49083"/>
                  <a:pt x="3533584" y="23404"/>
                  <a:pt x="3677320" y="0"/>
                </a:cubicBezTo>
                <a:cubicBezTo>
                  <a:pt x="3821056" y="-23404"/>
                  <a:pt x="4012180" y="26443"/>
                  <a:pt x="4110994" y="0"/>
                </a:cubicBezTo>
                <a:cubicBezTo>
                  <a:pt x="4209808" y="-26443"/>
                  <a:pt x="4477878" y="38069"/>
                  <a:pt x="4705069" y="0"/>
                </a:cubicBezTo>
                <a:cubicBezTo>
                  <a:pt x="4932260" y="-38069"/>
                  <a:pt x="5067967" y="76809"/>
                  <a:pt x="5346669" y="0"/>
                </a:cubicBezTo>
                <a:cubicBezTo>
                  <a:pt x="5391582" y="182402"/>
                  <a:pt x="5298184" y="231261"/>
                  <a:pt x="5346669" y="461665"/>
                </a:cubicBezTo>
                <a:cubicBezTo>
                  <a:pt x="5148122" y="464955"/>
                  <a:pt x="5059854" y="451108"/>
                  <a:pt x="4806061" y="461665"/>
                </a:cubicBezTo>
                <a:cubicBezTo>
                  <a:pt x="4552268" y="472222"/>
                  <a:pt x="4512200" y="454144"/>
                  <a:pt x="4372387" y="461665"/>
                </a:cubicBezTo>
                <a:cubicBezTo>
                  <a:pt x="4232574" y="469186"/>
                  <a:pt x="4061186" y="441359"/>
                  <a:pt x="3885246" y="461665"/>
                </a:cubicBezTo>
                <a:cubicBezTo>
                  <a:pt x="3709306" y="481971"/>
                  <a:pt x="3575760" y="434787"/>
                  <a:pt x="3398105" y="461665"/>
                </a:cubicBezTo>
                <a:cubicBezTo>
                  <a:pt x="3220450" y="488543"/>
                  <a:pt x="3092350" y="445280"/>
                  <a:pt x="2804031" y="461665"/>
                </a:cubicBezTo>
                <a:cubicBezTo>
                  <a:pt x="2515712" y="478050"/>
                  <a:pt x="2545791" y="461439"/>
                  <a:pt x="2316890" y="461665"/>
                </a:cubicBezTo>
                <a:cubicBezTo>
                  <a:pt x="2087989" y="461891"/>
                  <a:pt x="1918054" y="437384"/>
                  <a:pt x="1722816" y="461665"/>
                </a:cubicBezTo>
                <a:cubicBezTo>
                  <a:pt x="1527578" y="485946"/>
                  <a:pt x="1394819" y="398852"/>
                  <a:pt x="1128741" y="461665"/>
                </a:cubicBezTo>
                <a:cubicBezTo>
                  <a:pt x="862664" y="524478"/>
                  <a:pt x="493242" y="326680"/>
                  <a:pt x="0" y="461665"/>
                </a:cubicBezTo>
                <a:cubicBezTo>
                  <a:pt x="-4792" y="337020"/>
                  <a:pt x="4977" y="176829"/>
                  <a:pt x="0" y="0"/>
                </a:cubicBezTo>
                <a:close/>
              </a:path>
              <a:path w="5346669" h="461665" stroke="0" extrusionOk="0">
                <a:moveTo>
                  <a:pt x="0" y="0"/>
                </a:moveTo>
                <a:cubicBezTo>
                  <a:pt x="168433" y="-41636"/>
                  <a:pt x="420417" y="10425"/>
                  <a:pt x="647541" y="0"/>
                </a:cubicBezTo>
                <a:cubicBezTo>
                  <a:pt x="874665" y="-10425"/>
                  <a:pt x="953980" y="30956"/>
                  <a:pt x="1134682" y="0"/>
                </a:cubicBezTo>
                <a:cubicBezTo>
                  <a:pt x="1315384" y="-30956"/>
                  <a:pt x="1421109" y="53488"/>
                  <a:pt x="1675290" y="0"/>
                </a:cubicBezTo>
                <a:cubicBezTo>
                  <a:pt x="1929471" y="-53488"/>
                  <a:pt x="2126602" y="58868"/>
                  <a:pt x="2376297" y="0"/>
                </a:cubicBezTo>
                <a:cubicBezTo>
                  <a:pt x="2625992" y="-58868"/>
                  <a:pt x="2720020" y="53773"/>
                  <a:pt x="2863438" y="0"/>
                </a:cubicBezTo>
                <a:cubicBezTo>
                  <a:pt x="3006856" y="-53773"/>
                  <a:pt x="3195478" y="24590"/>
                  <a:pt x="3510979" y="0"/>
                </a:cubicBezTo>
                <a:cubicBezTo>
                  <a:pt x="3826480" y="-24590"/>
                  <a:pt x="3945134" y="9064"/>
                  <a:pt x="4158520" y="0"/>
                </a:cubicBezTo>
                <a:cubicBezTo>
                  <a:pt x="4371906" y="-9064"/>
                  <a:pt x="4469505" y="27138"/>
                  <a:pt x="4699128" y="0"/>
                </a:cubicBezTo>
                <a:cubicBezTo>
                  <a:pt x="4928751" y="-27138"/>
                  <a:pt x="5092783" y="34845"/>
                  <a:pt x="5346669" y="0"/>
                </a:cubicBezTo>
                <a:cubicBezTo>
                  <a:pt x="5384463" y="230424"/>
                  <a:pt x="5301977" y="297289"/>
                  <a:pt x="5346669" y="461665"/>
                </a:cubicBezTo>
                <a:cubicBezTo>
                  <a:pt x="5181839" y="469933"/>
                  <a:pt x="5020143" y="426208"/>
                  <a:pt x="4699128" y="461665"/>
                </a:cubicBezTo>
                <a:cubicBezTo>
                  <a:pt x="4378113" y="497122"/>
                  <a:pt x="4356316" y="457233"/>
                  <a:pt x="4211987" y="461665"/>
                </a:cubicBezTo>
                <a:cubicBezTo>
                  <a:pt x="4067658" y="466097"/>
                  <a:pt x="3900252" y="426308"/>
                  <a:pt x="3778313" y="461665"/>
                </a:cubicBezTo>
                <a:cubicBezTo>
                  <a:pt x="3656374" y="497022"/>
                  <a:pt x="3283834" y="450084"/>
                  <a:pt x="3077305" y="461665"/>
                </a:cubicBezTo>
                <a:cubicBezTo>
                  <a:pt x="2870776" y="473246"/>
                  <a:pt x="2614230" y="416986"/>
                  <a:pt x="2483231" y="461665"/>
                </a:cubicBezTo>
                <a:cubicBezTo>
                  <a:pt x="2352232" y="506344"/>
                  <a:pt x="2192032" y="404081"/>
                  <a:pt x="1942623" y="461665"/>
                </a:cubicBezTo>
                <a:cubicBezTo>
                  <a:pt x="1693214" y="519249"/>
                  <a:pt x="1613925" y="400828"/>
                  <a:pt x="1402015" y="461665"/>
                </a:cubicBezTo>
                <a:cubicBezTo>
                  <a:pt x="1190105" y="522502"/>
                  <a:pt x="1089191" y="410931"/>
                  <a:pt x="861408" y="461665"/>
                </a:cubicBezTo>
                <a:cubicBezTo>
                  <a:pt x="633625" y="512399"/>
                  <a:pt x="215238" y="450019"/>
                  <a:pt x="0" y="461665"/>
                </a:cubicBezTo>
                <a:cubicBezTo>
                  <a:pt x="-36396" y="311902"/>
                  <a:pt x="9521" y="118644"/>
                  <a:pt x="0" y="0"/>
                </a:cubicBezTo>
                <a:close/>
              </a:path>
            </a:pathLst>
          </a:cu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xtLst>
              <a:ext uri="{C807C97D-BFC1-408E-A445-0C87EB9F89A2}">
                <ask:lineSketchStyleProps xmlns:ask="http://schemas.microsoft.com/office/drawing/2018/sketchyshapes" sd="2215279637">
                  <a:prstGeom prst="rect">
                    <a:avLst/>
                  </a:prstGeom>
                  <ask:type>
                    <ask:lineSketchScribble/>
                  </ask:type>
                </ask:lineSketchStyleProps>
              </a:ext>
            </a:extLst>
          </a:ln>
          <a:effectLst>
            <a:innerShdw blurRad="114300">
              <a:prstClr val="black"/>
            </a:innerShdw>
          </a:effectLst>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2400" spc="-35" dirty="0">
                <a:latin typeface="Verdana"/>
              </a:rPr>
              <a:t>EDA (Exploratory Data Analysis):-</a:t>
            </a:r>
          </a:p>
        </p:txBody>
      </p:sp>
      <p:sp>
        <p:nvSpPr>
          <p:cNvPr id="3" name="TextBox 2">
            <a:extLst>
              <a:ext uri="{FF2B5EF4-FFF2-40B4-BE49-F238E27FC236}">
                <a16:creationId xmlns:a16="http://schemas.microsoft.com/office/drawing/2014/main" id="{E20B6017-1E42-4D06-CA08-5FCBB0D9E9A3}"/>
              </a:ext>
            </a:extLst>
          </p:cNvPr>
          <p:cNvSpPr txBox="1"/>
          <p:nvPr/>
        </p:nvSpPr>
        <p:spPr>
          <a:xfrm>
            <a:off x="377451" y="970005"/>
            <a:ext cx="5346669" cy="338362"/>
          </a:xfrm>
          <a:prstGeom prst="rect">
            <a:avLst/>
          </a:prstGeom>
          <a:noFill/>
        </p:spPr>
        <p:txBody>
          <a:bodyPr wrap="square" rtlCol="0">
            <a:spAutoFit/>
          </a:bodyPr>
          <a:lstStyle/>
          <a:p>
            <a:pPr marL="297180" indent="-285750">
              <a:lnSpc>
                <a:spcPct val="125000"/>
              </a:lnSpc>
              <a:spcBef>
                <a:spcPts val="110"/>
              </a:spcBef>
              <a:spcAft>
                <a:spcPts val="115"/>
              </a:spcAft>
              <a:buFont typeface="Wingdings" panose="05000000000000000000" pitchFamily="2" charset="2"/>
              <a:buChar char="Ø"/>
            </a:pPr>
            <a:r>
              <a:rPr lang="en-US" b="1" dirty="0"/>
              <a:t>Relation of rented bike count with </a:t>
            </a:r>
            <a:r>
              <a:rPr lang="en-US" b="1" i="0" dirty="0">
                <a:solidFill>
                  <a:srgbClr val="212121"/>
                </a:solidFill>
                <a:effectLst/>
                <a:latin typeface="Roboto" panose="02000000000000000000" pitchFamily="2" charset="0"/>
              </a:rPr>
              <a:t>Numerical</a:t>
            </a:r>
            <a:r>
              <a:rPr lang="en-US" dirty="0">
                <a:solidFill>
                  <a:srgbClr val="212121"/>
                </a:solidFill>
                <a:latin typeface="Roboto" panose="02000000000000000000" pitchFamily="2" charset="0"/>
              </a:rPr>
              <a:t> </a:t>
            </a:r>
            <a:r>
              <a:rPr lang="en-US" b="1" dirty="0"/>
              <a:t>features:</a:t>
            </a:r>
          </a:p>
        </p:txBody>
      </p:sp>
      <p:sp>
        <p:nvSpPr>
          <p:cNvPr id="4" name="TextBox 3">
            <a:extLst>
              <a:ext uri="{FF2B5EF4-FFF2-40B4-BE49-F238E27FC236}">
                <a16:creationId xmlns:a16="http://schemas.microsoft.com/office/drawing/2014/main" id="{4D9C8B76-84FA-F921-5F85-6451650CAB20}"/>
              </a:ext>
            </a:extLst>
          </p:cNvPr>
          <p:cNvSpPr txBox="1"/>
          <p:nvPr/>
        </p:nvSpPr>
        <p:spPr>
          <a:xfrm>
            <a:off x="684604" y="1357441"/>
            <a:ext cx="3580242" cy="523220"/>
          </a:xfrm>
          <a:prstGeom prst="rect">
            <a:avLst/>
          </a:prstGeom>
          <a:noFill/>
        </p:spPr>
        <p:txBody>
          <a:bodyPr wrap="square">
            <a:spAutoFit/>
          </a:bodyPr>
          <a:lstStyle/>
          <a:p>
            <a:pPr algn="l"/>
            <a:r>
              <a:rPr lang="en-US" b="1" i="0" dirty="0" err="1">
                <a:solidFill>
                  <a:srgbClr val="212121"/>
                </a:solidFill>
                <a:effectLst/>
                <a:latin typeface="Roboto" panose="02000000000000000000" pitchFamily="2" charset="0"/>
              </a:rPr>
              <a:t>Rented_Bike_Count</a:t>
            </a:r>
            <a:r>
              <a:rPr lang="en-US" b="1" i="0" dirty="0">
                <a:solidFill>
                  <a:srgbClr val="212121"/>
                </a:solidFill>
                <a:effectLst/>
                <a:latin typeface="Roboto" panose="02000000000000000000" pitchFamily="2" charset="0"/>
              </a:rPr>
              <a:t> </a:t>
            </a:r>
            <a:r>
              <a:rPr lang="en-US" b="1" dirty="0">
                <a:solidFill>
                  <a:srgbClr val="212121"/>
                </a:solidFill>
                <a:latin typeface="Roboto" panose="02000000000000000000" pitchFamily="2" charset="0"/>
              </a:rPr>
              <a:t> V/s Snowfall</a:t>
            </a:r>
          </a:p>
          <a:p>
            <a:pPr algn="l"/>
            <a:endParaRPr lang="en-US" b="1" i="0" dirty="0">
              <a:solidFill>
                <a:srgbClr val="212121"/>
              </a:solidFill>
              <a:effectLst/>
              <a:latin typeface="Roboto" panose="02000000000000000000" pitchFamily="2" charset="0"/>
            </a:endParaRPr>
          </a:p>
        </p:txBody>
      </p:sp>
      <p:sp>
        <p:nvSpPr>
          <p:cNvPr id="5" name="TextBox 4">
            <a:extLst>
              <a:ext uri="{FF2B5EF4-FFF2-40B4-BE49-F238E27FC236}">
                <a16:creationId xmlns:a16="http://schemas.microsoft.com/office/drawing/2014/main" id="{52D88DE0-3CB0-D251-6D13-CFB204D7DC08}"/>
              </a:ext>
            </a:extLst>
          </p:cNvPr>
          <p:cNvSpPr txBox="1"/>
          <p:nvPr/>
        </p:nvSpPr>
        <p:spPr>
          <a:xfrm>
            <a:off x="627820" y="3604940"/>
            <a:ext cx="3695926" cy="738664"/>
          </a:xfrm>
          <a:prstGeom prst="rect">
            <a:avLst/>
          </a:prstGeom>
          <a:noFill/>
        </p:spPr>
        <p:txBody>
          <a:bodyPr wrap="square">
            <a:spAutoFit/>
          </a:bodyPr>
          <a:lstStyle/>
          <a:p>
            <a:pPr algn="l"/>
            <a:r>
              <a:rPr lang="en-US" dirty="0"/>
              <a:t>In this plot the demand of rented bike is drastically change when snowfall is increase.</a:t>
            </a:r>
          </a:p>
        </p:txBody>
      </p:sp>
      <p:sp>
        <p:nvSpPr>
          <p:cNvPr id="6" name="TextBox 5">
            <a:extLst>
              <a:ext uri="{FF2B5EF4-FFF2-40B4-BE49-F238E27FC236}">
                <a16:creationId xmlns:a16="http://schemas.microsoft.com/office/drawing/2014/main" id="{363439F0-B098-8527-0C21-91C9B2A9E2D3}"/>
              </a:ext>
            </a:extLst>
          </p:cNvPr>
          <p:cNvSpPr txBox="1"/>
          <p:nvPr/>
        </p:nvSpPr>
        <p:spPr>
          <a:xfrm>
            <a:off x="4906018" y="1356345"/>
            <a:ext cx="4073257" cy="954107"/>
          </a:xfrm>
          <a:prstGeom prst="rect">
            <a:avLst/>
          </a:prstGeom>
          <a:noFill/>
        </p:spPr>
        <p:txBody>
          <a:bodyPr wrap="square">
            <a:spAutoFit/>
          </a:bodyPr>
          <a:lstStyle/>
          <a:p>
            <a:r>
              <a:rPr lang="en-US" b="1" i="0" dirty="0" err="1">
                <a:solidFill>
                  <a:srgbClr val="212121"/>
                </a:solidFill>
                <a:effectLst/>
                <a:latin typeface="Roboto" panose="02000000000000000000" pitchFamily="2" charset="0"/>
              </a:rPr>
              <a:t>Rented_Bike_Count</a:t>
            </a:r>
            <a:r>
              <a:rPr lang="en-US" b="1" i="0" dirty="0">
                <a:solidFill>
                  <a:srgbClr val="212121"/>
                </a:solidFill>
                <a:effectLst/>
                <a:latin typeface="Roboto" panose="02000000000000000000" pitchFamily="2" charset="0"/>
              </a:rPr>
              <a:t> </a:t>
            </a:r>
            <a:r>
              <a:rPr lang="en-US" b="1" dirty="0">
                <a:solidFill>
                  <a:srgbClr val="212121"/>
                </a:solidFill>
                <a:latin typeface="Roboto" panose="02000000000000000000" pitchFamily="2" charset="0"/>
              </a:rPr>
              <a:t> V/s Rainfall</a:t>
            </a:r>
          </a:p>
          <a:p>
            <a:endParaRPr lang="en-US" b="1" dirty="0">
              <a:solidFill>
                <a:srgbClr val="212121"/>
              </a:solidFill>
              <a:latin typeface="Roboto" panose="02000000000000000000" pitchFamily="2" charset="0"/>
            </a:endParaRPr>
          </a:p>
          <a:p>
            <a:endParaRPr lang="en-US" b="1" i="0" dirty="0">
              <a:solidFill>
                <a:srgbClr val="212121"/>
              </a:solidFill>
              <a:effectLst/>
              <a:latin typeface="Roboto" panose="02000000000000000000" pitchFamily="2" charset="0"/>
            </a:endParaRPr>
          </a:p>
          <a:p>
            <a:pPr algn="l"/>
            <a:endParaRPr lang="en-US" b="1" i="0" dirty="0">
              <a:solidFill>
                <a:srgbClr val="212121"/>
              </a:solidFill>
              <a:effectLst/>
              <a:latin typeface="Roboto" panose="02000000000000000000" pitchFamily="2" charset="0"/>
            </a:endParaRPr>
          </a:p>
        </p:txBody>
      </p:sp>
      <p:pic>
        <p:nvPicPr>
          <p:cNvPr id="8" name="Picture 2">
            <a:extLst>
              <a:ext uri="{FF2B5EF4-FFF2-40B4-BE49-F238E27FC236}">
                <a16:creationId xmlns:a16="http://schemas.microsoft.com/office/drawing/2014/main" id="{BFC6782A-87B4-585E-9F75-174B73E0C008}"/>
              </a:ext>
            </a:extLst>
          </p:cNvPr>
          <p:cNvPicPr>
            <a:picLocks noChangeAspect="1" noChangeArrowheads="1"/>
          </p:cNvPicPr>
          <p:nvPr/>
        </p:nvPicPr>
        <p:blipFill>
          <a:blip r:embed="rId2"/>
          <a:srcRect/>
          <a:stretch/>
        </p:blipFill>
        <p:spPr bwMode="auto">
          <a:xfrm>
            <a:off x="625703" y="1720729"/>
            <a:ext cx="3698043" cy="188421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a:extLst>
              <a:ext uri="{FF2B5EF4-FFF2-40B4-BE49-F238E27FC236}">
                <a16:creationId xmlns:a16="http://schemas.microsoft.com/office/drawing/2014/main" id="{CFCBC42D-2BB0-5E5A-EA61-B7A0EC24F420}"/>
              </a:ext>
            </a:extLst>
          </p:cNvPr>
          <p:cNvPicPr>
            <a:picLocks noChangeAspect="1" noChangeArrowheads="1"/>
          </p:cNvPicPr>
          <p:nvPr/>
        </p:nvPicPr>
        <p:blipFill>
          <a:blip r:embed="rId3"/>
          <a:srcRect/>
          <a:stretch/>
        </p:blipFill>
        <p:spPr bwMode="auto">
          <a:xfrm>
            <a:off x="4879522" y="1720729"/>
            <a:ext cx="3685529" cy="1884211"/>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0033D6C6-05B6-FDDE-316D-2170871BD548}"/>
              </a:ext>
            </a:extLst>
          </p:cNvPr>
          <p:cNvSpPr txBox="1"/>
          <p:nvPr/>
        </p:nvSpPr>
        <p:spPr>
          <a:xfrm>
            <a:off x="4879522" y="3588719"/>
            <a:ext cx="3685529" cy="1169551"/>
          </a:xfrm>
          <a:prstGeom prst="rect">
            <a:avLst/>
          </a:prstGeom>
          <a:noFill/>
        </p:spPr>
        <p:txBody>
          <a:bodyPr wrap="square">
            <a:spAutoFit/>
          </a:bodyPr>
          <a:lstStyle/>
          <a:p>
            <a:r>
              <a:rPr lang="en-US" dirty="0"/>
              <a:t>We can see from the above plot that even if it rains a lot the demand of  rent bikes is not decreasing, for an example when rain is 20mm of rain big spike of rented bikes.</a:t>
            </a:r>
          </a:p>
          <a:p>
            <a:pPr algn="l"/>
            <a:endParaRPr lang="en-US" dirty="0"/>
          </a:p>
        </p:txBody>
      </p:sp>
    </p:spTree>
    <p:extLst>
      <p:ext uri="{BB962C8B-B14F-4D97-AF65-F5344CB8AC3E}">
        <p14:creationId xmlns:p14="http://schemas.microsoft.com/office/powerpoint/2010/main" val="35878681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DCE2304-AE49-58EF-71BF-75C6C05B0866}"/>
              </a:ext>
            </a:extLst>
          </p:cNvPr>
          <p:cNvSpPr txBox="1"/>
          <p:nvPr/>
        </p:nvSpPr>
        <p:spPr>
          <a:xfrm>
            <a:off x="469245" y="358175"/>
            <a:ext cx="5346669" cy="461665"/>
          </a:xfrm>
          <a:custGeom>
            <a:avLst/>
            <a:gdLst>
              <a:gd name="connsiteX0" fmla="*/ 0 w 5346669"/>
              <a:gd name="connsiteY0" fmla="*/ 0 h 461665"/>
              <a:gd name="connsiteX1" fmla="*/ 433674 w 5346669"/>
              <a:gd name="connsiteY1" fmla="*/ 0 h 461665"/>
              <a:gd name="connsiteX2" fmla="*/ 1081215 w 5346669"/>
              <a:gd name="connsiteY2" fmla="*/ 0 h 461665"/>
              <a:gd name="connsiteX3" fmla="*/ 1621823 w 5346669"/>
              <a:gd name="connsiteY3" fmla="*/ 0 h 461665"/>
              <a:gd name="connsiteX4" fmla="*/ 2322831 w 5346669"/>
              <a:gd name="connsiteY4" fmla="*/ 0 h 461665"/>
              <a:gd name="connsiteX5" fmla="*/ 2756505 w 5346669"/>
              <a:gd name="connsiteY5" fmla="*/ 0 h 461665"/>
              <a:gd name="connsiteX6" fmla="*/ 3243646 w 5346669"/>
              <a:gd name="connsiteY6" fmla="*/ 0 h 461665"/>
              <a:gd name="connsiteX7" fmla="*/ 3677320 w 5346669"/>
              <a:gd name="connsiteY7" fmla="*/ 0 h 461665"/>
              <a:gd name="connsiteX8" fmla="*/ 4110994 w 5346669"/>
              <a:gd name="connsiteY8" fmla="*/ 0 h 461665"/>
              <a:gd name="connsiteX9" fmla="*/ 4705069 w 5346669"/>
              <a:gd name="connsiteY9" fmla="*/ 0 h 461665"/>
              <a:gd name="connsiteX10" fmla="*/ 5346669 w 5346669"/>
              <a:gd name="connsiteY10" fmla="*/ 0 h 461665"/>
              <a:gd name="connsiteX11" fmla="*/ 5346669 w 5346669"/>
              <a:gd name="connsiteY11" fmla="*/ 461665 h 461665"/>
              <a:gd name="connsiteX12" fmla="*/ 4806061 w 5346669"/>
              <a:gd name="connsiteY12" fmla="*/ 461665 h 461665"/>
              <a:gd name="connsiteX13" fmla="*/ 4372387 w 5346669"/>
              <a:gd name="connsiteY13" fmla="*/ 461665 h 461665"/>
              <a:gd name="connsiteX14" fmla="*/ 3885246 w 5346669"/>
              <a:gd name="connsiteY14" fmla="*/ 461665 h 461665"/>
              <a:gd name="connsiteX15" fmla="*/ 3398105 w 5346669"/>
              <a:gd name="connsiteY15" fmla="*/ 461665 h 461665"/>
              <a:gd name="connsiteX16" fmla="*/ 2804031 w 5346669"/>
              <a:gd name="connsiteY16" fmla="*/ 461665 h 461665"/>
              <a:gd name="connsiteX17" fmla="*/ 2316890 w 5346669"/>
              <a:gd name="connsiteY17" fmla="*/ 461665 h 461665"/>
              <a:gd name="connsiteX18" fmla="*/ 1722816 w 5346669"/>
              <a:gd name="connsiteY18" fmla="*/ 461665 h 461665"/>
              <a:gd name="connsiteX19" fmla="*/ 1128741 w 5346669"/>
              <a:gd name="connsiteY19" fmla="*/ 461665 h 461665"/>
              <a:gd name="connsiteX20" fmla="*/ 0 w 5346669"/>
              <a:gd name="connsiteY20" fmla="*/ 461665 h 461665"/>
              <a:gd name="connsiteX21" fmla="*/ 0 w 5346669"/>
              <a:gd name="connsiteY21" fmla="*/ 0 h 461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346669" h="461665" fill="none" extrusionOk="0">
                <a:moveTo>
                  <a:pt x="0" y="0"/>
                </a:moveTo>
                <a:cubicBezTo>
                  <a:pt x="182495" y="-21105"/>
                  <a:pt x="279909" y="3816"/>
                  <a:pt x="433674" y="0"/>
                </a:cubicBezTo>
                <a:cubicBezTo>
                  <a:pt x="587439" y="-3816"/>
                  <a:pt x="787625" y="20333"/>
                  <a:pt x="1081215" y="0"/>
                </a:cubicBezTo>
                <a:cubicBezTo>
                  <a:pt x="1374805" y="-20333"/>
                  <a:pt x="1490566" y="17257"/>
                  <a:pt x="1621823" y="0"/>
                </a:cubicBezTo>
                <a:cubicBezTo>
                  <a:pt x="1753080" y="-17257"/>
                  <a:pt x="2033479" y="3154"/>
                  <a:pt x="2322831" y="0"/>
                </a:cubicBezTo>
                <a:cubicBezTo>
                  <a:pt x="2612183" y="-3154"/>
                  <a:pt x="2587181" y="46137"/>
                  <a:pt x="2756505" y="0"/>
                </a:cubicBezTo>
                <a:cubicBezTo>
                  <a:pt x="2925829" y="-46137"/>
                  <a:pt x="3118266" y="49083"/>
                  <a:pt x="3243646" y="0"/>
                </a:cubicBezTo>
                <a:cubicBezTo>
                  <a:pt x="3369026" y="-49083"/>
                  <a:pt x="3533584" y="23404"/>
                  <a:pt x="3677320" y="0"/>
                </a:cubicBezTo>
                <a:cubicBezTo>
                  <a:pt x="3821056" y="-23404"/>
                  <a:pt x="4012180" y="26443"/>
                  <a:pt x="4110994" y="0"/>
                </a:cubicBezTo>
                <a:cubicBezTo>
                  <a:pt x="4209808" y="-26443"/>
                  <a:pt x="4477878" y="38069"/>
                  <a:pt x="4705069" y="0"/>
                </a:cubicBezTo>
                <a:cubicBezTo>
                  <a:pt x="4932260" y="-38069"/>
                  <a:pt x="5067967" y="76809"/>
                  <a:pt x="5346669" y="0"/>
                </a:cubicBezTo>
                <a:cubicBezTo>
                  <a:pt x="5391582" y="182402"/>
                  <a:pt x="5298184" y="231261"/>
                  <a:pt x="5346669" y="461665"/>
                </a:cubicBezTo>
                <a:cubicBezTo>
                  <a:pt x="5148122" y="464955"/>
                  <a:pt x="5059854" y="451108"/>
                  <a:pt x="4806061" y="461665"/>
                </a:cubicBezTo>
                <a:cubicBezTo>
                  <a:pt x="4552268" y="472222"/>
                  <a:pt x="4512200" y="454144"/>
                  <a:pt x="4372387" y="461665"/>
                </a:cubicBezTo>
                <a:cubicBezTo>
                  <a:pt x="4232574" y="469186"/>
                  <a:pt x="4061186" y="441359"/>
                  <a:pt x="3885246" y="461665"/>
                </a:cubicBezTo>
                <a:cubicBezTo>
                  <a:pt x="3709306" y="481971"/>
                  <a:pt x="3575760" y="434787"/>
                  <a:pt x="3398105" y="461665"/>
                </a:cubicBezTo>
                <a:cubicBezTo>
                  <a:pt x="3220450" y="488543"/>
                  <a:pt x="3092350" y="445280"/>
                  <a:pt x="2804031" y="461665"/>
                </a:cubicBezTo>
                <a:cubicBezTo>
                  <a:pt x="2515712" y="478050"/>
                  <a:pt x="2545791" y="461439"/>
                  <a:pt x="2316890" y="461665"/>
                </a:cubicBezTo>
                <a:cubicBezTo>
                  <a:pt x="2087989" y="461891"/>
                  <a:pt x="1918054" y="437384"/>
                  <a:pt x="1722816" y="461665"/>
                </a:cubicBezTo>
                <a:cubicBezTo>
                  <a:pt x="1527578" y="485946"/>
                  <a:pt x="1394819" y="398852"/>
                  <a:pt x="1128741" y="461665"/>
                </a:cubicBezTo>
                <a:cubicBezTo>
                  <a:pt x="862664" y="524478"/>
                  <a:pt x="493242" y="326680"/>
                  <a:pt x="0" y="461665"/>
                </a:cubicBezTo>
                <a:cubicBezTo>
                  <a:pt x="-4792" y="337020"/>
                  <a:pt x="4977" y="176829"/>
                  <a:pt x="0" y="0"/>
                </a:cubicBezTo>
                <a:close/>
              </a:path>
              <a:path w="5346669" h="461665" stroke="0" extrusionOk="0">
                <a:moveTo>
                  <a:pt x="0" y="0"/>
                </a:moveTo>
                <a:cubicBezTo>
                  <a:pt x="168433" y="-41636"/>
                  <a:pt x="420417" y="10425"/>
                  <a:pt x="647541" y="0"/>
                </a:cubicBezTo>
                <a:cubicBezTo>
                  <a:pt x="874665" y="-10425"/>
                  <a:pt x="953980" y="30956"/>
                  <a:pt x="1134682" y="0"/>
                </a:cubicBezTo>
                <a:cubicBezTo>
                  <a:pt x="1315384" y="-30956"/>
                  <a:pt x="1421109" y="53488"/>
                  <a:pt x="1675290" y="0"/>
                </a:cubicBezTo>
                <a:cubicBezTo>
                  <a:pt x="1929471" y="-53488"/>
                  <a:pt x="2126602" y="58868"/>
                  <a:pt x="2376297" y="0"/>
                </a:cubicBezTo>
                <a:cubicBezTo>
                  <a:pt x="2625992" y="-58868"/>
                  <a:pt x="2720020" y="53773"/>
                  <a:pt x="2863438" y="0"/>
                </a:cubicBezTo>
                <a:cubicBezTo>
                  <a:pt x="3006856" y="-53773"/>
                  <a:pt x="3195478" y="24590"/>
                  <a:pt x="3510979" y="0"/>
                </a:cubicBezTo>
                <a:cubicBezTo>
                  <a:pt x="3826480" y="-24590"/>
                  <a:pt x="3945134" y="9064"/>
                  <a:pt x="4158520" y="0"/>
                </a:cubicBezTo>
                <a:cubicBezTo>
                  <a:pt x="4371906" y="-9064"/>
                  <a:pt x="4469505" y="27138"/>
                  <a:pt x="4699128" y="0"/>
                </a:cubicBezTo>
                <a:cubicBezTo>
                  <a:pt x="4928751" y="-27138"/>
                  <a:pt x="5092783" y="34845"/>
                  <a:pt x="5346669" y="0"/>
                </a:cubicBezTo>
                <a:cubicBezTo>
                  <a:pt x="5384463" y="230424"/>
                  <a:pt x="5301977" y="297289"/>
                  <a:pt x="5346669" y="461665"/>
                </a:cubicBezTo>
                <a:cubicBezTo>
                  <a:pt x="5181839" y="469933"/>
                  <a:pt x="5020143" y="426208"/>
                  <a:pt x="4699128" y="461665"/>
                </a:cubicBezTo>
                <a:cubicBezTo>
                  <a:pt x="4378113" y="497122"/>
                  <a:pt x="4356316" y="457233"/>
                  <a:pt x="4211987" y="461665"/>
                </a:cubicBezTo>
                <a:cubicBezTo>
                  <a:pt x="4067658" y="466097"/>
                  <a:pt x="3900252" y="426308"/>
                  <a:pt x="3778313" y="461665"/>
                </a:cubicBezTo>
                <a:cubicBezTo>
                  <a:pt x="3656374" y="497022"/>
                  <a:pt x="3283834" y="450084"/>
                  <a:pt x="3077305" y="461665"/>
                </a:cubicBezTo>
                <a:cubicBezTo>
                  <a:pt x="2870776" y="473246"/>
                  <a:pt x="2614230" y="416986"/>
                  <a:pt x="2483231" y="461665"/>
                </a:cubicBezTo>
                <a:cubicBezTo>
                  <a:pt x="2352232" y="506344"/>
                  <a:pt x="2192032" y="404081"/>
                  <a:pt x="1942623" y="461665"/>
                </a:cubicBezTo>
                <a:cubicBezTo>
                  <a:pt x="1693214" y="519249"/>
                  <a:pt x="1613925" y="400828"/>
                  <a:pt x="1402015" y="461665"/>
                </a:cubicBezTo>
                <a:cubicBezTo>
                  <a:pt x="1190105" y="522502"/>
                  <a:pt x="1089191" y="410931"/>
                  <a:pt x="861408" y="461665"/>
                </a:cubicBezTo>
                <a:cubicBezTo>
                  <a:pt x="633625" y="512399"/>
                  <a:pt x="215238" y="450019"/>
                  <a:pt x="0" y="461665"/>
                </a:cubicBezTo>
                <a:cubicBezTo>
                  <a:pt x="-36396" y="311902"/>
                  <a:pt x="9521" y="118644"/>
                  <a:pt x="0" y="0"/>
                </a:cubicBezTo>
                <a:close/>
              </a:path>
            </a:pathLst>
          </a:cu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xtLst>
              <a:ext uri="{C807C97D-BFC1-408E-A445-0C87EB9F89A2}">
                <ask:lineSketchStyleProps xmlns:ask="http://schemas.microsoft.com/office/drawing/2018/sketchyshapes" sd="2215279637">
                  <a:prstGeom prst="rect">
                    <a:avLst/>
                  </a:prstGeom>
                  <ask:type>
                    <ask:lineSketchScribble/>
                  </ask:type>
                </ask:lineSketchStyleProps>
              </a:ext>
            </a:extLst>
          </a:ln>
          <a:effectLst>
            <a:innerShdw blurRad="114300">
              <a:prstClr val="black"/>
            </a:innerShdw>
          </a:effectLst>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2400" spc="-35" dirty="0">
                <a:latin typeface="Verdana"/>
              </a:rPr>
              <a:t>EDA (Exploratory Data Analysis):-</a:t>
            </a:r>
          </a:p>
        </p:txBody>
      </p:sp>
      <p:sp>
        <p:nvSpPr>
          <p:cNvPr id="5" name="TextBox 4">
            <a:extLst>
              <a:ext uri="{FF2B5EF4-FFF2-40B4-BE49-F238E27FC236}">
                <a16:creationId xmlns:a16="http://schemas.microsoft.com/office/drawing/2014/main" id="{1F879405-3B52-BC97-4D3A-D25E3893D849}"/>
              </a:ext>
            </a:extLst>
          </p:cNvPr>
          <p:cNvSpPr txBox="1"/>
          <p:nvPr/>
        </p:nvSpPr>
        <p:spPr>
          <a:xfrm>
            <a:off x="377451" y="970005"/>
            <a:ext cx="2783759" cy="338362"/>
          </a:xfrm>
          <a:prstGeom prst="rect">
            <a:avLst/>
          </a:prstGeom>
          <a:noFill/>
        </p:spPr>
        <p:txBody>
          <a:bodyPr wrap="square" rtlCol="0">
            <a:spAutoFit/>
          </a:bodyPr>
          <a:lstStyle/>
          <a:p>
            <a:pPr marL="297180" indent="-285750">
              <a:lnSpc>
                <a:spcPct val="125000"/>
              </a:lnSpc>
              <a:spcBef>
                <a:spcPts val="110"/>
              </a:spcBef>
              <a:spcAft>
                <a:spcPts val="115"/>
              </a:spcAft>
              <a:buFont typeface="Wingdings" panose="05000000000000000000" pitchFamily="2" charset="2"/>
              <a:buChar char="Ø"/>
            </a:pPr>
            <a:r>
              <a:rPr lang="en-US" b="1" dirty="0"/>
              <a:t>Relation </a:t>
            </a:r>
            <a:r>
              <a:rPr lang="en-US" b="1" i="0" dirty="0">
                <a:solidFill>
                  <a:srgbClr val="212121"/>
                </a:solidFill>
                <a:effectLst/>
                <a:latin typeface="Roboto" panose="02000000000000000000" pitchFamily="2" charset="0"/>
              </a:rPr>
              <a:t>Regression plot </a:t>
            </a:r>
            <a:r>
              <a:rPr lang="en-US" b="1" dirty="0"/>
              <a:t>:-</a:t>
            </a:r>
          </a:p>
        </p:txBody>
      </p:sp>
      <p:sp>
        <p:nvSpPr>
          <p:cNvPr id="6" name="TextBox 5">
            <a:extLst>
              <a:ext uri="{FF2B5EF4-FFF2-40B4-BE49-F238E27FC236}">
                <a16:creationId xmlns:a16="http://schemas.microsoft.com/office/drawing/2014/main" id="{6803361B-FB3A-ABA8-54C5-218EE35F88CB}"/>
              </a:ext>
            </a:extLst>
          </p:cNvPr>
          <p:cNvSpPr txBox="1"/>
          <p:nvPr/>
        </p:nvSpPr>
        <p:spPr>
          <a:xfrm>
            <a:off x="662653" y="1308367"/>
            <a:ext cx="7845621" cy="3754874"/>
          </a:xfrm>
          <a:prstGeom prst="rect">
            <a:avLst/>
          </a:prstGeom>
          <a:noFill/>
        </p:spPr>
        <p:txBody>
          <a:bodyPr wrap="square">
            <a:spAutoFit/>
          </a:bodyPr>
          <a:lstStyle/>
          <a:p>
            <a:pPr marL="285750" indent="-285750" algn="l">
              <a:buFont typeface="Wingdings" panose="05000000000000000000" pitchFamily="2" charset="2"/>
              <a:buChar char="§"/>
            </a:pPr>
            <a:r>
              <a:rPr lang="en-US" dirty="0"/>
              <a:t>It is a plot give a visual guide that helps to emphasize patterns in a dataset between two parameter.</a:t>
            </a:r>
          </a:p>
          <a:p>
            <a:pPr marL="285750" indent="-285750" algn="l">
              <a:buFont typeface="Wingdings" panose="05000000000000000000" pitchFamily="2" charset="2"/>
              <a:buChar char="§"/>
            </a:pPr>
            <a:r>
              <a:rPr lang="en-US" dirty="0"/>
              <a:t>Regression lines can be used as a way of visually the liner relationship between the Independent (x)-----&gt;Numerical variables and Dependent variables(y)-----&gt;</a:t>
            </a:r>
            <a:r>
              <a:rPr lang="en-US" dirty="0" err="1"/>
              <a:t>Rented_Bike_Count</a:t>
            </a:r>
            <a:r>
              <a:rPr lang="en-US" dirty="0"/>
              <a:t> variables here in the graphs.</a:t>
            </a:r>
          </a:p>
          <a:p>
            <a:pPr marL="285750" indent="-285750" algn="l">
              <a:buFont typeface="Wingdings" panose="05000000000000000000" pitchFamily="2" charset="2"/>
              <a:buChar char="§"/>
            </a:pPr>
            <a:r>
              <a:rPr lang="en-US" dirty="0"/>
              <a:t>The Regression plot which show the liner relation between numeric and target variable.</a:t>
            </a:r>
          </a:p>
          <a:p>
            <a:pPr marL="285750" indent="-285750" algn="l">
              <a:buFont typeface="Wingdings" panose="05000000000000000000" pitchFamily="2" charset="2"/>
              <a:buChar char="§"/>
            </a:pPr>
            <a:r>
              <a:rPr lang="en-US" dirty="0"/>
              <a:t>There are two type of liner relation present between independent and target variable.</a:t>
            </a:r>
          </a:p>
          <a:p>
            <a:pPr marL="285750" indent="1588" algn="l">
              <a:buFont typeface="Wingdings" panose="05000000000000000000" pitchFamily="2" charset="2"/>
              <a:buChar char="§"/>
            </a:pPr>
            <a:r>
              <a:rPr lang="en-US" dirty="0"/>
              <a:t>  Positively relation</a:t>
            </a:r>
          </a:p>
          <a:p>
            <a:pPr marL="285750" indent="1588" algn="l">
              <a:buFont typeface="Wingdings" panose="05000000000000000000" pitchFamily="2" charset="2"/>
              <a:buChar char="§"/>
            </a:pPr>
            <a:r>
              <a:rPr lang="en-US" dirty="0"/>
              <a:t>  Negatively relation</a:t>
            </a:r>
          </a:p>
          <a:p>
            <a:pPr marL="285750" algn="l"/>
            <a:endParaRPr lang="en-US" dirty="0"/>
          </a:p>
          <a:p>
            <a:pPr algn="l"/>
            <a:r>
              <a:rPr lang="en-US" b="1" dirty="0"/>
              <a:t>Positively relation:-</a:t>
            </a:r>
          </a:p>
          <a:p>
            <a:pPr marL="285750" indent="-285750" algn="l">
              <a:buFont typeface="Wingdings" panose="05000000000000000000" pitchFamily="2" charset="2"/>
              <a:buChar char="§"/>
            </a:pPr>
            <a:r>
              <a:rPr lang="en-US" dirty="0"/>
              <a:t>which means the target variable(rented bike count) increases with increase of numeric parameter.</a:t>
            </a:r>
          </a:p>
          <a:p>
            <a:pPr marL="285750" indent="-285750" algn="l">
              <a:buFont typeface="Wingdings" panose="05000000000000000000" pitchFamily="2" charset="2"/>
              <a:buChar char="§"/>
            </a:pPr>
            <a:r>
              <a:rPr lang="en-US" dirty="0"/>
              <a:t>In the regression plot of numerical features like 'Temperature', '</a:t>
            </a:r>
            <a:r>
              <a:rPr lang="en-US" dirty="0" err="1"/>
              <a:t>Wind_speed','Visibility</a:t>
            </a:r>
            <a:r>
              <a:rPr lang="en-US" dirty="0"/>
              <a:t>', '</a:t>
            </a:r>
            <a:r>
              <a:rPr lang="en-US" dirty="0" err="1"/>
              <a:t>Dew_point_temperature</a:t>
            </a:r>
            <a:r>
              <a:rPr lang="en-US" dirty="0"/>
              <a:t>', '</a:t>
            </a:r>
            <a:r>
              <a:rPr lang="en-US" dirty="0" err="1"/>
              <a:t>Solar_Radiation</a:t>
            </a:r>
            <a:r>
              <a:rPr lang="en-US" dirty="0"/>
              <a:t>' columns are positively related with the target </a:t>
            </a:r>
            <a:r>
              <a:rPr lang="en-US" dirty="0" err="1"/>
              <a:t>variaable</a:t>
            </a:r>
            <a:r>
              <a:rPr lang="en-US" dirty="0"/>
              <a:t>.</a:t>
            </a:r>
          </a:p>
          <a:p>
            <a:pPr marL="285750" indent="-285750" algn="l">
              <a:buFont typeface="Wingdings" panose="05000000000000000000" pitchFamily="2" charset="2"/>
              <a:buChar char="§"/>
            </a:pPr>
            <a:endParaRPr lang="en-US" dirty="0"/>
          </a:p>
        </p:txBody>
      </p:sp>
    </p:spTree>
    <p:extLst>
      <p:ext uri="{BB962C8B-B14F-4D97-AF65-F5344CB8AC3E}">
        <p14:creationId xmlns:p14="http://schemas.microsoft.com/office/powerpoint/2010/main" val="22044766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70D4F9B-B79C-9EEB-FF2E-5EFE57D67646}"/>
              </a:ext>
            </a:extLst>
          </p:cNvPr>
          <p:cNvSpPr txBox="1"/>
          <p:nvPr/>
        </p:nvSpPr>
        <p:spPr>
          <a:xfrm>
            <a:off x="469245" y="358175"/>
            <a:ext cx="5346669" cy="461665"/>
          </a:xfrm>
          <a:custGeom>
            <a:avLst/>
            <a:gdLst>
              <a:gd name="connsiteX0" fmla="*/ 0 w 5346669"/>
              <a:gd name="connsiteY0" fmla="*/ 0 h 461665"/>
              <a:gd name="connsiteX1" fmla="*/ 433674 w 5346669"/>
              <a:gd name="connsiteY1" fmla="*/ 0 h 461665"/>
              <a:gd name="connsiteX2" fmla="*/ 1081215 w 5346669"/>
              <a:gd name="connsiteY2" fmla="*/ 0 h 461665"/>
              <a:gd name="connsiteX3" fmla="*/ 1621823 w 5346669"/>
              <a:gd name="connsiteY3" fmla="*/ 0 h 461665"/>
              <a:gd name="connsiteX4" fmla="*/ 2322831 w 5346669"/>
              <a:gd name="connsiteY4" fmla="*/ 0 h 461665"/>
              <a:gd name="connsiteX5" fmla="*/ 2756505 w 5346669"/>
              <a:gd name="connsiteY5" fmla="*/ 0 h 461665"/>
              <a:gd name="connsiteX6" fmla="*/ 3243646 w 5346669"/>
              <a:gd name="connsiteY6" fmla="*/ 0 h 461665"/>
              <a:gd name="connsiteX7" fmla="*/ 3677320 w 5346669"/>
              <a:gd name="connsiteY7" fmla="*/ 0 h 461665"/>
              <a:gd name="connsiteX8" fmla="*/ 4110994 w 5346669"/>
              <a:gd name="connsiteY8" fmla="*/ 0 h 461665"/>
              <a:gd name="connsiteX9" fmla="*/ 4705069 w 5346669"/>
              <a:gd name="connsiteY9" fmla="*/ 0 h 461665"/>
              <a:gd name="connsiteX10" fmla="*/ 5346669 w 5346669"/>
              <a:gd name="connsiteY10" fmla="*/ 0 h 461665"/>
              <a:gd name="connsiteX11" fmla="*/ 5346669 w 5346669"/>
              <a:gd name="connsiteY11" fmla="*/ 461665 h 461665"/>
              <a:gd name="connsiteX12" fmla="*/ 4806061 w 5346669"/>
              <a:gd name="connsiteY12" fmla="*/ 461665 h 461665"/>
              <a:gd name="connsiteX13" fmla="*/ 4372387 w 5346669"/>
              <a:gd name="connsiteY13" fmla="*/ 461665 h 461665"/>
              <a:gd name="connsiteX14" fmla="*/ 3885246 w 5346669"/>
              <a:gd name="connsiteY14" fmla="*/ 461665 h 461665"/>
              <a:gd name="connsiteX15" fmla="*/ 3398105 w 5346669"/>
              <a:gd name="connsiteY15" fmla="*/ 461665 h 461665"/>
              <a:gd name="connsiteX16" fmla="*/ 2804031 w 5346669"/>
              <a:gd name="connsiteY16" fmla="*/ 461665 h 461665"/>
              <a:gd name="connsiteX17" fmla="*/ 2316890 w 5346669"/>
              <a:gd name="connsiteY17" fmla="*/ 461665 h 461665"/>
              <a:gd name="connsiteX18" fmla="*/ 1722816 w 5346669"/>
              <a:gd name="connsiteY18" fmla="*/ 461665 h 461665"/>
              <a:gd name="connsiteX19" fmla="*/ 1128741 w 5346669"/>
              <a:gd name="connsiteY19" fmla="*/ 461665 h 461665"/>
              <a:gd name="connsiteX20" fmla="*/ 0 w 5346669"/>
              <a:gd name="connsiteY20" fmla="*/ 461665 h 461665"/>
              <a:gd name="connsiteX21" fmla="*/ 0 w 5346669"/>
              <a:gd name="connsiteY21" fmla="*/ 0 h 461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346669" h="461665" fill="none" extrusionOk="0">
                <a:moveTo>
                  <a:pt x="0" y="0"/>
                </a:moveTo>
                <a:cubicBezTo>
                  <a:pt x="182495" y="-21105"/>
                  <a:pt x="279909" y="3816"/>
                  <a:pt x="433674" y="0"/>
                </a:cubicBezTo>
                <a:cubicBezTo>
                  <a:pt x="587439" y="-3816"/>
                  <a:pt x="787625" y="20333"/>
                  <a:pt x="1081215" y="0"/>
                </a:cubicBezTo>
                <a:cubicBezTo>
                  <a:pt x="1374805" y="-20333"/>
                  <a:pt x="1490566" y="17257"/>
                  <a:pt x="1621823" y="0"/>
                </a:cubicBezTo>
                <a:cubicBezTo>
                  <a:pt x="1753080" y="-17257"/>
                  <a:pt x="2033479" y="3154"/>
                  <a:pt x="2322831" y="0"/>
                </a:cubicBezTo>
                <a:cubicBezTo>
                  <a:pt x="2612183" y="-3154"/>
                  <a:pt x="2587181" y="46137"/>
                  <a:pt x="2756505" y="0"/>
                </a:cubicBezTo>
                <a:cubicBezTo>
                  <a:pt x="2925829" y="-46137"/>
                  <a:pt x="3118266" y="49083"/>
                  <a:pt x="3243646" y="0"/>
                </a:cubicBezTo>
                <a:cubicBezTo>
                  <a:pt x="3369026" y="-49083"/>
                  <a:pt x="3533584" y="23404"/>
                  <a:pt x="3677320" y="0"/>
                </a:cubicBezTo>
                <a:cubicBezTo>
                  <a:pt x="3821056" y="-23404"/>
                  <a:pt x="4012180" y="26443"/>
                  <a:pt x="4110994" y="0"/>
                </a:cubicBezTo>
                <a:cubicBezTo>
                  <a:pt x="4209808" y="-26443"/>
                  <a:pt x="4477878" y="38069"/>
                  <a:pt x="4705069" y="0"/>
                </a:cubicBezTo>
                <a:cubicBezTo>
                  <a:pt x="4932260" y="-38069"/>
                  <a:pt x="5067967" y="76809"/>
                  <a:pt x="5346669" y="0"/>
                </a:cubicBezTo>
                <a:cubicBezTo>
                  <a:pt x="5391582" y="182402"/>
                  <a:pt x="5298184" y="231261"/>
                  <a:pt x="5346669" y="461665"/>
                </a:cubicBezTo>
                <a:cubicBezTo>
                  <a:pt x="5148122" y="464955"/>
                  <a:pt x="5059854" y="451108"/>
                  <a:pt x="4806061" y="461665"/>
                </a:cubicBezTo>
                <a:cubicBezTo>
                  <a:pt x="4552268" y="472222"/>
                  <a:pt x="4512200" y="454144"/>
                  <a:pt x="4372387" y="461665"/>
                </a:cubicBezTo>
                <a:cubicBezTo>
                  <a:pt x="4232574" y="469186"/>
                  <a:pt x="4061186" y="441359"/>
                  <a:pt x="3885246" y="461665"/>
                </a:cubicBezTo>
                <a:cubicBezTo>
                  <a:pt x="3709306" y="481971"/>
                  <a:pt x="3575760" y="434787"/>
                  <a:pt x="3398105" y="461665"/>
                </a:cubicBezTo>
                <a:cubicBezTo>
                  <a:pt x="3220450" y="488543"/>
                  <a:pt x="3092350" y="445280"/>
                  <a:pt x="2804031" y="461665"/>
                </a:cubicBezTo>
                <a:cubicBezTo>
                  <a:pt x="2515712" y="478050"/>
                  <a:pt x="2545791" y="461439"/>
                  <a:pt x="2316890" y="461665"/>
                </a:cubicBezTo>
                <a:cubicBezTo>
                  <a:pt x="2087989" y="461891"/>
                  <a:pt x="1918054" y="437384"/>
                  <a:pt x="1722816" y="461665"/>
                </a:cubicBezTo>
                <a:cubicBezTo>
                  <a:pt x="1527578" y="485946"/>
                  <a:pt x="1394819" y="398852"/>
                  <a:pt x="1128741" y="461665"/>
                </a:cubicBezTo>
                <a:cubicBezTo>
                  <a:pt x="862664" y="524478"/>
                  <a:pt x="493242" y="326680"/>
                  <a:pt x="0" y="461665"/>
                </a:cubicBezTo>
                <a:cubicBezTo>
                  <a:pt x="-4792" y="337020"/>
                  <a:pt x="4977" y="176829"/>
                  <a:pt x="0" y="0"/>
                </a:cubicBezTo>
                <a:close/>
              </a:path>
              <a:path w="5346669" h="461665" stroke="0" extrusionOk="0">
                <a:moveTo>
                  <a:pt x="0" y="0"/>
                </a:moveTo>
                <a:cubicBezTo>
                  <a:pt x="168433" y="-41636"/>
                  <a:pt x="420417" y="10425"/>
                  <a:pt x="647541" y="0"/>
                </a:cubicBezTo>
                <a:cubicBezTo>
                  <a:pt x="874665" y="-10425"/>
                  <a:pt x="953980" y="30956"/>
                  <a:pt x="1134682" y="0"/>
                </a:cubicBezTo>
                <a:cubicBezTo>
                  <a:pt x="1315384" y="-30956"/>
                  <a:pt x="1421109" y="53488"/>
                  <a:pt x="1675290" y="0"/>
                </a:cubicBezTo>
                <a:cubicBezTo>
                  <a:pt x="1929471" y="-53488"/>
                  <a:pt x="2126602" y="58868"/>
                  <a:pt x="2376297" y="0"/>
                </a:cubicBezTo>
                <a:cubicBezTo>
                  <a:pt x="2625992" y="-58868"/>
                  <a:pt x="2720020" y="53773"/>
                  <a:pt x="2863438" y="0"/>
                </a:cubicBezTo>
                <a:cubicBezTo>
                  <a:pt x="3006856" y="-53773"/>
                  <a:pt x="3195478" y="24590"/>
                  <a:pt x="3510979" y="0"/>
                </a:cubicBezTo>
                <a:cubicBezTo>
                  <a:pt x="3826480" y="-24590"/>
                  <a:pt x="3945134" y="9064"/>
                  <a:pt x="4158520" y="0"/>
                </a:cubicBezTo>
                <a:cubicBezTo>
                  <a:pt x="4371906" y="-9064"/>
                  <a:pt x="4469505" y="27138"/>
                  <a:pt x="4699128" y="0"/>
                </a:cubicBezTo>
                <a:cubicBezTo>
                  <a:pt x="4928751" y="-27138"/>
                  <a:pt x="5092783" y="34845"/>
                  <a:pt x="5346669" y="0"/>
                </a:cubicBezTo>
                <a:cubicBezTo>
                  <a:pt x="5384463" y="230424"/>
                  <a:pt x="5301977" y="297289"/>
                  <a:pt x="5346669" y="461665"/>
                </a:cubicBezTo>
                <a:cubicBezTo>
                  <a:pt x="5181839" y="469933"/>
                  <a:pt x="5020143" y="426208"/>
                  <a:pt x="4699128" y="461665"/>
                </a:cubicBezTo>
                <a:cubicBezTo>
                  <a:pt x="4378113" y="497122"/>
                  <a:pt x="4356316" y="457233"/>
                  <a:pt x="4211987" y="461665"/>
                </a:cubicBezTo>
                <a:cubicBezTo>
                  <a:pt x="4067658" y="466097"/>
                  <a:pt x="3900252" y="426308"/>
                  <a:pt x="3778313" y="461665"/>
                </a:cubicBezTo>
                <a:cubicBezTo>
                  <a:pt x="3656374" y="497022"/>
                  <a:pt x="3283834" y="450084"/>
                  <a:pt x="3077305" y="461665"/>
                </a:cubicBezTo>
                <a:cubicBezTo>
                  <a:pt x="2870776" y="473246"/>
                  <a:pt x="2614230" y="416986"/>
                  <a:pt x="2483231" y="461665"/>
                </a:cubicBezTo>
                <a:cubicBezTo>
                  <a:pt x="2352232" y="506344"/>
                  <a:pt x="2192032" y="404081"/>
                  <a:pt x="1942623" y="461665"/>
                </a:cubicBezTo>
                <a:cubicBezTo>
                  <a:pt x="1693214" y="519249"/>
                  <a:pt x="1613925" y="400828"/>
                  <a:pt x="1402015" y="461665"/>
                </a:cubicBezTo>
                <a:cubicBezTo>
                  <a:pt x="1190105" y="522502"/>
                  <a:pt x="1089191" y="410931"/>
                  <a:pt x="861408" y="461665"/>
                </a:cubicBezTo>
                <a:cubicBezTo>
                  <a:pt x="633625" y="512399"/>
                  <a:pt x="215238" y="450019"/>
                  <a:pt x="0" y="461665"/>
                </a:cubicBezTo>
                <a:cubicBezTo>
                  <a:pt x="-36396" y="311902"/>
                  <a:pt x="9521" y="118644"/>
                  <a:pt x="0" y="0"/>
                </a:cubicBezTo>
                <a:close/>
              </a:path>
            </a:pathLst>
          </a:cu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xtLst>
              <a:ext uri="{C807C97D-BFC1-408E-A445-0C87EB9F89A2}">
                <ask:lineSketchStyleProps xmlns:ask="http://schemas.microsoft.com/office/drawing/2018/sketchyshapes" sd="2215279637">
                  <a:prstGeom prst="rect">
                    <a:avLst/>
                  </a:prstGeom>
                  <ask:type>
                    <ask:lineSketchScribble/>
                  </ask:type>
                </ask:lineSketchStyleProps>
              </a:ext>
            </a:extLst>
          </a:ln>
          <a:effectLst>
            <a:innerShdw blurRad="114300">
              <a:prstClr val="black"/>
            </a:innerShdw>
          </a:effectLst>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2400" spc="-35" dirty="0">
                <a:latin typeface="Verdana"/>
              </a:rPr>
              <a:t>EDA (Exploratory Data Analysis):-</a:t>
            </a:r>
          </a:p>
        </p:txBody>
      </p:sp>
      <p:sp>
        <p:nvSpPr>
          <p:cNvPr id="3" name="TextBox 2">
            <a:extLst>
              <a:ext uri="{FF2B5EF4-FFF2-40B4-BE49-F238E27FC236}">
                <a16:creationId xmlns:a16="http://schemas.microsoft.com/office/drawing/2014/main" id="{90C28F1C-33B1-ABE0-D541-EB23F8CDAA44}"/>
              </a:ext>
            </a:extLst>
          </p:cNvPr>
          <p:cNvSpPr txBox="1"/>
          <p:nvPr/>
        </p:nvSpPr>
        <p:spPr>
          <a:xfrm>
            <a:off x="377451" y="970005"/>
            <a:ext cx="2783759" cy="338362"/>
          </a:xfrm>
          <a:prstGeom prst="rect">
            <a:avLst/>
          </a:prstGeom>
          <a:noFill/>
        </p:spPr>
        <p:txBody>
          <a:bodyPr wrap="square" rtlCol="0">
            <a:spAutoFit/>
          </a:bodyPr>
          <a:lstStyle/>
          <a:p>
            <a:pPr marL="297180" indent="-285750">
              <a:lnSpc>
                <a:spcPct val="125000"/>
              </a:lnSpc>
              <a:spcBef>
                <a:spcPts val="110"/>
              </a:spcBef>
              <a:spcAft>
                <a:spcPts val="115"/>
              </a:spcAft>
              <a:buFont typeface="Wingdings" panose="05000000000000000000" pitchFamily="2" charset="2"/>
              <a:buChar char="Ø"/>
            </a:pPr>
            <a:r>
              <a:rPr lang="en-US" b="1" dirty="0"/>
              <a:t>Relation </a:t>
            </a:r>
            <a:r>
              <a:rPr lang="en-US" b="1" i="0" dirty="0">
                <a:solidFill>
                  <a:srgbClr val="212121"/>
                </a:solidFill>
                <a:effectLst/>
                <a:latin typeface="Roboto" panose="02000000000000000000" pitchFamily="2" charset="0"/>
              </a:rPr>
              <a:t>Regression plot </a:t>
            </a:r>
            <a:r>
              <a:rPr lang="en-US" b="1" dirty="0"/>
              <a:t>:-</a:t>
            </a:r>
          </a:p>
        </p:txBody>
      </p:sp>
      <p:sp>
        <p:nvSpPr>
          <p:cNvPr id="5" name="TextBox 4">
            <a:extLst>
              <a:ext uri="{FF2B5EF4-FFF2-40B4-BE49-F238E27FC236}">
                <a16:creationId xmlns:a16="http://schemas.microsoft.com/office/drawing/2014/main" id="{BA8A33A0-F46D-191C-0B54-A38825CB7E33}"/>
              </a:ext>
            </a:extLst>
          </p:cNvPr>
          <p:cNvSpPr txBox="1"/>
          <p:nvPr/>
        </p:nvSpPr>
        <p:spPr>
          <a:xfrm>
            <a:off x="662654" y="1262488"/>
            <a:ext cx="7845621" cy="1169551"/>
          </a:xfrm>
          <a:prstGeom prst="rect">
            <a:avLst/>
          </a:prstGeom>
          <a:noFill/>
        </p:spPr>
        <p:txBody>
          <a:bodyPr wrap="square">
            <a:spAutoFit/>
          </a:bodyPr>
          <a:lstStyle/>
          <a:p>
            <a:pPr marL="285750" indent="-285750" algn="l">
              <a:buFont typeface="Wingdings" panose="05000000000000000000" pitchFamily="2" charset="2"/>
              <a:buChar char="§"/>
            </a:pPr>
            <a:r>
              <a:rPr lang="en-US" b="1" dirty="0">
                <a:solidFill>
                  <a:srgbClr val="212121"/>
                </a:solidFill>
                <a:latin typeface="Roboto" panose="02000000000000000000" pitchFamily="2" charset="0"/>
              </a:rPr>
              <a:t>Negatively relation</a:t>
            </a:r>
            <a:r>
              <a:rPr lang="en-US" dirty="0">
                <a:solidFill>
                  <a:srgbClr val="212121"/>
                </a:solidFill>
                <a:latin typeface="Roboto" panose="02000000000000000000" pitchFamily="2" charset="0"/>
              </a:rPr>
              <a:t>:-</a:t>
            </a:r>
          </a:p>
          <a:p>
            <a:pPr marL="285750" indent="53975" algn="l">
              <a:buFont typeface="Arial" panose="020B0604020202020204" pitchFamily="34" charset="0"/>
              <a:buChar char="•"/>
            </a:pPr>
            <a:r>
              <a:rPr lang="en-US" dirty="0">
                <a:solidFill>
                  <a:srgbClr val="212121"/>
                </a:solidFill>
                <a:latin typeface="Roboto" panose="02000000000000000000" pitchFamily="2" charset="0"/>
              </a:rPr>
              <a:t>  </a:t>
            </a:r>
            <a:r>
              <a:rPr lang="en-US" dirty="0"/>
              <a:t>which means the target variable(rented bike count) decreases with increase of numeric parameter.</a:t>
            </a:r>
          </a:p>
          <a:p>
            <a:pPr marL="285750" indent="53975" algn="l">
              <a:buFont typeface="Arial" panose="020B0604020202020204" pitchFamily="34" charset="0"/>
              <a:buChar char="•"/>
            </a:pPr>
            <a:r>
              <a:rPr lang="en-US" dirty="0"/>
              <a:t>  In the regression plot of numerical features like '</a:t>
            </a:r>
            <a:r>
              <a:rPr lang="en-US" dirty="0" err="1"/>
              <a:t>Rainfall','Snowfall','Humidity</a:t>
            </a:r>
            <a:r>
              <a:rPr lang="en-US" dirty="0"/>
              <a:t>' these features are negatively related with the target variable.</a:t>
            </a:r>
          </a:p>
        </p:txBody>
      </p:sp>
      <p:pic>
        <p:nvPicPr>
          <p:cNvPr id="6146" name="Picture 2">
            <a:extLst>
              <a:ext uri="{FF2B5EF4-FFF2-40B4-BE49-F238E27FC236}">
                <a16:creationId xmlns:a16="http://schemas.microsoft.com/office/drawing/2014/main" id="{7C41C025-31B7-4F1F-99A0-229752137A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9245" y="2477918"/>
            <a:ext cx="3936274" cy="2365580"/>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a:extLst>
              <a:ext uri="{FF2B5EF4-FFF2-40B4-BE49-F238E27FC236}">
                <a16:creationId xmlns:a16="http://schemas.microsoft.com/office/drawing/2014/main" id="{E1C35759-A4B0-67FA-EEAB-40AAEBB584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1" y="2459697"/>
            <a:ext cx="3936274" cy="2359221"/>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296B07CF-6C32-538D-0EFB-5859EBF25151}"/>
              </a:ext>
            </a:extLst>
          </p:cNvPr>
          <p:cNvSpPr txBox="1"/>
          <p:nvPr/>
        </p:nvSpPr>
        <p:spPr>
          <a:xfrm>
            <a:off x="2173590" y="4846576"/>
            <a:ext cx="1065997" cy="231186"/>
          </a:xfrm>
          <a:prstGeom prst="rect">
            <a:avLst/>
          </a:prstGeom>
          <a:noFill/>
        </p:spPr>
        <p:txBody>
          <a:bodyPr wrap="square">
            <a:spAutoFit/>
          </a:bodyPr>
          <a:lstStyle/>
          <a:p>
            <a:pPr algn="ctr"/>
            <a:r>
              <a:rPr lang="en-US" sz="900" dirty="0">
                <a:solidFill>
                  <a:srgbClr val="212121"/>
                </a:solidFill>
                <a:latin typeface="Roboto" panose="02000000000000000000" pitchFamily="2" charset="0"/>
              </a:rPr>
              <a:t>Positive Relation</a:t>
            </a:r>
          </a:p>
        </p:txBody>
      </p:sp>
      <p:sp>
        <p:nvSpPr>
          <p:cNvPr id="11" name="TextBox 10">
            <a:extLst>
              <a:ext uri="{FF2B5EF4-FFF2-40B4-BE49-F238E27FC236}">
                <a16:creationId xmlns:a16="http://schemas.microsoft.com/office/drawing/2014/main" id="{E860AE13-7921-BFCD-F8EB-56166B3EC581}"/>
              </a:ext>
            </a:extLst>
          </p:cNvPr>
          <p:cNvSpPr txBox="1"/>
          <p:nvPr/>
        </p:nvSpPr>
        <p:spPr>
          <a:xfrm>
            <a:off x="6175178" y="4846576"/>
            <a:ext cx="1065997" cy="231186"/>
          </a:xfrm>
          <a:prstGeom prst="rect">
            <a:avLst/>
          </a:prstGeom>
          <a:noFill/>
        </p:spPr>
        <p:txBody>
          <a:bodyPr wrap="square">
            <a:spAutoFit/>
          </a:bodyPr>
          <a:lstStyle/>
          <a:p>
            <a:pPr algn="ctr"/>
            <a:r>
              <a:rPr lang="en-US" sz="900" dirty="0">
                <a:solidFill>
                  <a:srgbClr val="212121"/>
                </a:solidFill>
                <a:latin typeface="Roboto" panose="02000000000000000000" pitchFamily="2" charset="0"/>
              </a:rPr>
              <a:t>Positive Relation</a:t>
            </a:r>
          </a:p>
        </p:txBody>
      </p:sp>
    </p:spTree>
    <p:extLst>
      <p:ext uri="{BB962C8B-B14F-4D97-AF65-F5344CB8AC3E}">
        <p14:creationId xmlns:p14="http://schemas.microsoft.com/office/powerpoint/2010/main" val="40435313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9709534-32E5-F305-C5F9-4B1D6CB64127}"/>
              </a:ext>
            </a:extLst>
          </p:cNvPr>
          <p:cNvPicPr>
            <a:picLocks noChangeAspect="1"/>
          </p:cNvPicPr>
          <p:nvPr/>
        </p:nvPicPr>
        <p:blipFill>
          <a:blip r:embed="rId2"/>
          <a:stretch>
            <a:fillRect/>
          </a:stretch>
        </p:blipFill>
        <p:spPr>
          <a:xfrm>
            <a:off x="469245" y="914132"/>
            <a:ext cx="3206401" cy="1921769"/>
          </a:xfrm>
          <a:prstGeom prst="rect">
            <a:avLst/>
          </a:prstGeom>
        </p:spPr>
      </p:pic>
      <p:pic>
        <p:nvPicPr>
          <p:cNvPr id="3" name="Picture 2">
            <a:extLst>
              <a:ext uri="{FF2B5EF4-FFF2-40B4-BE49-F238E27FC236}">
                <a16:creationId xmlns:a16="http://schemas.microsoft.com/office/drawing/2014/main" id="{81D11A29-19E1-5330-E51E-87D2C62E7E2B}"/>
              </a:ext>
            </a:extLst>
          </p:cNvPr>
          <p:cNvPicPr>
            <a:picLocks noChangeAspect="1"/>
          </p:cNvPicPr>
          <p:nvPr/>
        </p:nvPicPr>
        <p:blipFill>
          <a:blip r:embed="rId3"/>
          <a:stretch>
            <a:fillRect/>
          </a:stretch>
        </p:blipFill>
        <p:spPr>
          <a:xfrm>
            <a:off x="5271870" y="908952"/>
            <a:ext cx="3206401" cy="1926949"/>
          </a:xfrm>
          <a:prstGeom prst="rect">
            <a:avLst/>
          </a:prstGeom>
        </p:spPr>
      </p:pic>
      <p:pic>
        <p:nvPicPr>
          <p:cNvPr id="4" name="Picture 3">
            <a:extLst>
              <a:ext uri="{FF2B5EF4-FFF2-40B4-BE49-F238E27FC236}">
                <a16:creationId xmlns:a16="http://schemas.microsoft.com/office/drawing/2014/main" id="{B2A1E651-517D-EC91-7A4B-EB5DFC61116D}"/>
              </a:ext>
            </a:extLst>
          </p:cNvPr>
          <p:cNvPicPr>
            <a:picLocks noChangeAspect="1"/>
          </p:cNvPicPr>
          <p:nvPr/>
        </p:nvPicPr>
        <p:blipFill>
          <a:blip r:embed="rId4"/>
          <a:stretch>
            <a:fillRect/>
          </a:stretch>
        </p:blipFill>
        <p:spPr>
          <a:xfrm>
            <a:off x="5189898" y="3015615"/>
            <a:ext cx="3288373" cy="1970899"/>
          </a:xfrm>
          <a:prstGeom prst="rect">
            <a:avLst/>
          </a:prstGeom>
        </p:spPr>
      </p:pic>
      <p:pic>
        <p:nvPicPr>
          <p:cNvPr id="6" name="Picture 5">
            <a:extLst>
              <a:ext uri="{FF2B5EF4-FFF2-40B4-BE49-F238E27FC236}">
                <a16:creationId xmlns:a16="http://schemas.microsoft.com/office/drawing/2014/main" id="{D98C7EA0-728D-216B-42B4-34237F6D6662}"/>
              </a:ext>
            </a:extLst>
          </p:cNvPr>
          <p:cNvPicPr>
            <a:picLocks noChangeAspect="1"/>
          </p:cNvPicPr>
          <p:nvPr/>
        </p:nvPicPr>
        <p:blipFill>
          <a:blip r:embed="rId5"/>
          <a:stretch>
            <a:fillRect/>
          </a:stretch>
        </p:blipFill>
        <p:spPr>
          <a:xfrm>
            <a:off x="432677" y="2972069"/>
            <a:ext cx="3279535" cy="1970900"/>
          </a:xfrm>
          <a:prstGeom prst="rect">
            <a:avLst/>
          </a:prstGeom>
        </p:spPr>
      </p:pic>
      <p:sp>
        <p:nvSpPr>
          <p:cNvPr id="9" name="TextBox 8">
            <a:extLst>
              <a:ext uri="{FF2B5EF4-FFF2-40B4-BE49-F238E27FC236}">
                <a16:creationId xmlns:a16="http://schemas.microsoft.com/office/drawing/2014/main" id="{171E6BB6-2F3F-48E9-08F9-D45D11481463}"/>
              </a:ext>
            </a:extLst>
          </p:cNvPr>
          <p:cNvSpPr txBox="1"/>
          <p:nvPr/>
        </p:nvSpPr>
        <p:spPr>
          <a:xfrm>
            <a:off x="469245" y="358175"/>
            <a:ext cx="5346669" cy="461665"/>
          </a:xfrm>
          <a:custGeom>
            <a:avLst/>
            <a:gdLst>
              <a:gd name="connsiteX0" fmla="*/ 0 w 5346669"/>
              <a:gd name="connsiteY0" fmla="*/ 0 h 461665"/>
              <a:gd name="connsiteX1" fmla="*/ 433674 w 5346669"/>
              <a:gd name="connsiteY1" fmla="*/ 0 h 461665"/>
              <a:gd name="connsiteX2" fmla="*/ 1081215 w 5346669"/>
              <a:gd name="connsiteY2" fmla="*/ 0 h 461665"/>
              <a:gd name="connsiteX3" fmla="*/ 1621823 w 5346669"/>
              <a:gd name="connsiteY3" fmla="*/ 0 h 461665"/>
              <a:gd name="connsiteX4" fmla="*/ 2322831 w 5346669"/>
              <a:gd name="connsiteY4" fmla="*/ 0 h 461665"/>
              <a:gd name="connsiteX5" fmla="*/ 2756505 w 5346669"/>
              <a:gd name="connsiteY5" fmla="*/ 0 h 461665"/>
              <a:gd name="connsiteX6" fmla="*/ 3243646 w 5346669"/>
              <a:gd name="connsiteY6" fmla="*/ 0 h 461665"/>
              <a:gd name="connsiteX7" fmla="*/ 3677320 w 5346669"/>
              <a:gd name="connsiteY7" fmla="*/ 0 h 461665"/>
              <a:gd name="connsiteX8" fmla="*/ 4110994 w 5346669"/>
              <a:gd name="connsiteY8" fmla="*/ 0 h 461665"/>
              <a:gd name="connsiteX9" fmla="*/ 4705069 w 5346669"/>
              <a:gd name="connsiteY9" fmla="*/ 0 h 461665"/>
              <a:gd name="connsiteX10" fmla="*/ 5346669 w 5346669"/>
              <a:gd name="connsiteY10" fmla="*/ 0 h 461665"/>
              <a:gd name="connsiteX11" fmla="*/ 5346669 w 5346669"/>
              <a:gd name="connsiteY11" fmla="*/ 461665 h 461665"/>
              <a:gd name="connsiteX12" fmla="*/ 4806061 w 5346669"/>
              <a:gd name="connsiteY12" fmla="*/ 461665 h 461665"/>
              <a:gd name="connsiteX13" fmla="*/ 4372387 w 5346669"/>
              <a:gd name="connsiteY13" fmla="*/ 461665 h 461665"/>
              <a:gd name="connsiteX14" fmla="*/ 3885246 w 5346669"/>
              <a:gd name="connsiteY14" fmla="*/ 461665 h 461665"/>
              <a:gd name="connsiteX15" fmla="*/ 3398105 w 5346669"/>
              <a:gd name="connsiteY15" fmla="*/ 461665 h 461665"/>
              <a:gd name="connsiteX16" fmla="*/ 2804031 w 5346669"/>
              <a:gd name="connsiteY16" fmla="*/ 461665 h 461665"/>
              <a:gd name="connsiteX17" fmla="*/ 2316890 w 5346669"/>
              <a:gd name="connsiteY17" fmla="*/ 461665 h 461665"/>
              <a:gd name="connsiteX18" fmla="*/ 1722816 w 5346669"/>
              <a:gd name="connsiteY18" fmla="*/ 461665 h 461665"/>
              <a:gd name="connsiteX19" fmla="*/ 1128741 w 5346669"/>
              <a:gd name="connsiteY19" fmla="*/ 461665 h 461665"/>
              <a:gd name="connsiteX20" fmla="*/ 0 w 5346669"/>
              <a:gd name="connsiteY20" fmla="*/ 461665 h 461665"/>
              <a:gd name="connsiteX21" fmla="*/ 0 w 5346669"/>
              <a:gd name="connsiteY21" fmla="*/ 0 h 461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346669" h="461665" fill="none" extrusionOk="0">
                <a:moveTo>
                  <a:pt x="0" y="0"/>
                </a:moveTo>
                <a:cubicBezTo>
                  <a:pt x="182495" y="-21105"/>
                  <a:pt x="279909" y="3816"/>
                  <a:pt x="433674" y="0"/>
                </a:cubicBezTo>
                <a:cubicBezTo>
                  <a:pt x="587439" y="-3816"/>
                  <a:pt x="787625" y="20333"/>
                  <a:pt x="1081215" y="0"/>
                </a:cubicBezTo>
                <a:cubicBezTo>
                  <a:pt x="1374805" y="-20333"/>
                  <a:pt x="1490566" y="17257"/>
                  <a:pt x="1621823" y="0"/>
                </a:cubicBezTo>
                <a:cubicBezTo>
                  <a:pt x="1753080" y="-17257"/>
                  <a:pt x="2033479" y="3154"/>
                  <a:pt x="2322831" y="0"/>
                </a:cubicBezTo>
                <a:cubicBezTo>
                  <a:pt x="2612183" y="-3154"/>
                  <a:pt x="2587181" y="46137"/>
                  <a:pt x="2756505" y="0"/>
                </a:cubicBezTo>
                <a:cubicBezTo>
                  <a:pt x="2925829" y="-46137"/>
                  <a:pt x="3118266" y="49083"/>
                  <a:pt x="3243646" y="0"/>
                </a:cubicBezTo>
                <a:cubicBezTo>
                  <a:pt x="3369026" y="-49083"/>
                  <a:pt x="3533584" y="23404"/>
                  <a:pt x="3677320" y="0"/>
                </a:cubicBezTo>
                <a:cubicBezTo>
                  <a:pt x="3821056" y="-23404"/>
                  <a:pt x="4012180" y="26443"/>
                  <a:pt x="4110994" y="0"/>
                </a:cubicBezTo>
                <a:cubicBezTo>
                  <a:pt x="4209808" y="-26443"/>
                  <a:pt x="4477878" y="38069"/>
                  <a:pt x="4705069" y="0"/>
                </a:cubicBezTo>
                <a:cubicBezTo>
                  <a:pt x="4932260" y="-38069"/>
                  <a:pt x="5067967" y="76809"/>
                  <a:pt x="5346669" y="0"/>
                </a:cubicBezTo>
                <a:cubicBezTo>
                  <a:pt x="5391582" y="182402"/>
                  <a:pt x="5298184" y="231261"/>
                  <a:pt x="5346669" y="461665"/>
                </a:cubicBezTo>
                <a:cubicBezTo>
                  <a:pt x="5148122" y="464955"/>
                  <a:pt x="5059854" y="451108"/>
                  <a:pt x="4806061" y="461665"/>
                </a:cubicBezTo>
                <a:cubicBezTo>
                  <a:pt x="4552268" y="472222"/>
                  <a:pt x="4512200" y="454144"/>
                  <a:pt x="4372387" y="461665"/>
                </a:cubicBezTo>
                <a:cubicBezTo>
                  <a:pt x="4232574" y="469186"/>
                  <a:pt x="4061186" y="441359"/>
                  <a:pt x="3885246" y="461665"/>
                </a:cubicBezTo>
                <a:cubicBezTo>
                  <a:pt x="3709306" y="481971"/>
                  <a:pt x="3575760" y="434787"/>
                  <a:pt x="3398105" y="461665"/>
                </a:cubicBezTo>
                <a:cubicBezTo>
                  <a:pt x="3220450" y="488543"/>
                  <a:pt x="3092350" y="445280"/>
                  <a:pt x="2804031" y="461665"/>
                </a:cubicBezTo>
                <a:cubicBezTo>
                  <a:pt x="2515712" y="478050"/>
                  <a:pt x="2545791" y="461439"/>
                  <a:pt x="2316890" y="461665"/>
                </a:cubicBezTo>
                <a:cubicBezTo>
                  <a:pt x="2087989" y="461891"/>
                  <a:pt x="1918054" y="437384"/>
                  <a:pt x="1722816" y="461665"/>
                </a:cubicBezTo>
                <a:cubicBezTo>
                  <a:pt x="1527578" y="485946"/>
                  <a:pt x="1394819" y="398852"/>
                  <a:pt x="1128741" y="461665"/>
                </a:cubicBezTo>
                <a:cubicBezTo>
                  <a:pt x="862664" y="524478"/>
                  <a:pt x="493242" y="326680"/>
                  <a:pt x="0" y="461665"/>
                </a:cubicBezTo>
                <a:cubicBezTo>
                  <a:pt x="-4792" y="337020"/>
                  <a:pt x="4977" y="176829"/>
                  <a:pt x="0" y="0"/>
                </a:cubicBezTo>
                <a:close/>
              </a:path>
              <a:path w="5346669" h="461665" stroke="0" extrusionOk="0">
                <a:moveTo>
                  <a:pt x="0" y="0"/>
                </a:moveTo>
                <a:cubicBezTo>
                  <a:pt x="168433" y="-41636"/>
                  <a:pt x="420417" y="10425"/>
                  <a:pt x="647541" y="0"/>
                </a:cubicBezTo>
                <a:cubicBezTo>
                  <a:pt x="874665" y="-10425"/>
                  <a:pt x="953980" y="30956"/>
                  <a:pt x="1134682" y="0"/>
                </a:cubicBezTo>
                <a:cubicBezTo>
                  <a:pt x="1315384" y="-30956"/>
                  <a:pt x="1421109" y="53488"/>
                  <a:pt x="1675290" y="0"/>
                </a:cubicBezTo>
                <a:cubicBezTo>
                  <a:pt x="1929471" y="-53488"/>
                  <a:pt x="2126602" y="58868"/>
                  <a:pt x="2376297" y="0"/>
                </a:cubicBezTo>
                <a:cubicBezTo>
                  <a:pt x="2625992" y="-58868"/>
                  <a:pt x="2720020" y="53773"/>
                  <a:pt x="2863438" y="0"/>
                </a:cubicBezTo>
                <a:cubicBezTo>
                  <a:pt x="3006856" y="-53773"/>
                  <a:pt x="3195478" y="24590"/>
                  <a:pt x="3510979" y="0"/>
                </a:cubicBezTo>
                <a:cubicBezTo>
                  <a:pt x="3826480" y="-24590"/>
                  <a:pt x="3945134" y="9064"/>
                  <a:pt x="4158520" y="0"/>
                </a:cubicBezTo>
                <a:cubicBezTo>
                  <a:pt x="4371906" y="-9064"/>
                  <a:pt x="4469505" y="27138"/>
                  <a:pt x="4699128" y="0"/>
                </a:cubicBezTo>
                <a:cubicBezTo>
                  <a:pt x="4928751" y="-27138"/>
                  <a:pt x="5092783" y="34845"/>
                  <a:pt x="5346669" y="0"/>
                </a:cubicBezTo>
                <a:cubicBezTo>
                  <a:pt x="5384463" y="230424"/>
                  <a:pt x="5301977" y="297289"/>
                  <a:pt x="5346669" y="461665"/>
                </a:cubicBezTo>
                <a:cubicBezTo>
                  <a:pt x="5181839" y="469933"/>
                  <a:pt x="5020143" y="426208"/>
                  <a:pt x="4699128" y="461665"/>
                </a:cubicBezTo>
                <a:cubicBezTo>
                  <a:pt x="4378113" y="497122"/>
                  <a:pt x="4356316" y="457233"/>
                  <a:pt x="4211987" y="461665"/>
                </a:cubicBezTo>
                <a:cubicBezTo>
                  <a:pt x="4067658" y="466097"/>
                  <a:pt x="3900252" y="426308"/>
                  <a:pt x="3778313" y="461665"/>
                </a:cubicBezTo>
                <a:cubicBezTo>
                  <a:pt x="3656374" y="497022"/>
                  <a:pt x="3283834" y="450084"/>
                  <a:pt x="3077305" y="461665"/>
                </a:cubicBezTo>
                <a:cubicBezTo>
                  <a:pt x="2870776" y="473246"/>
                  <a:pt x="2614230" y="416986"/>
                  <a:pt x="2483231" y="461665"/>
                </a:cubicBezTo>
                <a:cubicBezTo>
                  <a:pt x="2352232" y="506344"/>
                  <a:pt x="2192032" y="404081"/>
                  <a:pt x="1942623" y="461665"/>
                </a:cubicBezTo>
                <a:cubicBezTo>
                  <a:pt x="1693214" y="519249"/>
                  <a:pt x="1613925" y="400828"/>
                  <a:pt x="1402015" y="461665"/>
                </a:cubicBezTo>
                <a:cubicBezTo>
                  <a:pt x="1190105" y="522502"/>
                  <a:pt x="1089191" y="410931"/>
                  <a:pt x="861408" y="461665"/>
                </a:cubicBezTo>
                <a:cubicBezTo>
                  <a:pt x="633625" y="512399"/>
                  <a:pt x="215238" y="450019"/>
                  <a:pt x="0" y="461665"/>
                </a:cubicBezTo>
                <a:cubicBezTo>
                  <a:pt x="-36396" y="311902"/>
                  <a:pt x="9521" y="118644"/>
                  <a:pt x="0" y="0"/>
                </a:cubicBezTo>
                <a:close/>
              </a:path>
            </a:pathLst>
          </a:cu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xtLst>
              <a:ext uri="{C807C97D-BFC1-408E-A445-0C87EB9F89A2}">
                <ask:lineSketchStyleProps xmlns:ask="http://schemas.microsoft.com/office/drawing/2018/sketchyshapes" sd="2215279637">
                  <a:prstGeom prst="rect">
                    <a:avLst/>
                  </a:prstGeom>
                  <ask:type>
                    <ask:lineSketchScribble/>
                  </ask:type>
                </ask:lineSketchStyleProps>
              </a:ext>
            </a:extLst>
          </a:ln>
          <a:effectLst>
            <a:innerShdw blurRad="114300">
              <a:prstClr val="black"/>
            </a:innerShdw>
          </a:effectLst>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2400" spc="-35" dirty="0">
                <a:latin typeface="Verdana"/>
              </a:rPr>
              <a:t>EDA (Exploratory Data Analysis):-</a:t>
            </a:r>
          </a:p>
        </p:txBody>
      </p:sp>
      <p:sp>
        <p:nvSpPr>
          <p:cNvPr id="10" name="TextBox 9">
            <a:extLst>
              <a:ext uri="{FF2B5EF4-FFF2-40B4-BE49-F238E27FC236}">
                <a16:creationId xmlns:a16="http://schemas.microsoft.com/office/drawing/2014/main" id="{C8D0E380-36E5-6D0C-2C8D-D18E40036C47}"/>
              </a:ext>
            </a:extLst>
          </p:cNvPr>
          <p:cNvSpPr txBox="1"/>
          <p:nvPr/>
        </p:nvSpPr>
        <p:spPr>
          <a:xfrm>
            <a:off x="6417443" y="4912668"/>
            <a:ext cx="1131314" cy="230832"/>
          </a:xfrm>
          <a:prstGeom prst="rect">
            <a:avLst/>
          </a:prstGeom>
          <a:noFill/>
        </p:spPr>
        <p:txBody>
          <a:bodyPr wrap="square">
            <a:spAutoFit/>
          </a:bodyPr>
          <a:lstStyle/>
          <a:p>
            <a:pPr algn="ctr"/>
            <a:r>
              <a:rPr lang="en-US" sz="900" dirty="0">
                <a:solidFill>
                  <a:srgbClr val="212121"/>
                </a:solidFill>
                <a:latin typeface="Roboto" panose="02000000000000000000" pitchFamily="2" charset="0"/>
              </a:rPr>
              <a:t>Negative Relation</a:t>
            </a:r>
          </a:p>
        </p:txBody>
      </p:sp>
      <p:sp>
        <p:nvSpPr>
          <p:cNvPr id="11" name="TextBox 10">
            <a:extLst>
              <a:ext uri="{FF2B5EF4-FFF2-40B4-BE49-F238E27FC236}">
                <a16:creationId xmlns:a16="http://schemas.microsoft.com/office/drawing/2014/main" id="{034ECD97-CA4F-0066-7DD5-7723CA7C1FCF}"/>
              </a:ext>
            </a:extLst>
          </p:cNvPr>
          <p:cNvSpPr txBox="1"/>
          <p:nvPr/>
        </p:nvSpPr>
        <p:spPr>
          <a:xfrm>
            <a:off x="6484332" y="2784429"/>
            <a:ext cx="1065997" cy="231186"/>
          </a:xfrm>
          <a:prstGeom prst="rect">
            <a:avLst/>
          </a:prstGeom>
          <a:noFill/>
        </p:spPr>
        <p:txBody>
          <a:bodyPr wrap="square">
            <a:spAutoFit/>
          </a:bodyPr>
          <a:lstStyle/>
          <a:p>
            <a:pPr algn="ctr"/>
            <a:r>
              <a:rPr lang="en-US" sz="900" dirty="0">
                <a:solidFill>
                  <a:srgbClr val="212121"/>
                </a:solidFill>
                <a:latin typeface="Roboto" panose="02000000000000000000" pitchFamily="2" charset="0"/>
              </a:rPr>
              <a:t>Positive Relation</a:t>
            </a:r>
          </a:p>
        </p:txBody>
      </p:sp>
      <p:sp>
        <p:nvSpPr>
          <p:cNvPr id="12" name="TextBox 11">
            <a:extLst>
              <a:ext uri="{FF2B5EF4-FFF2-40B4-BE49-F238E27FC236}">
                <a16:creationId xmlns:a16="http://schemas.microsoft.com/office/drawing/2014/main" id="{C4B17FD5-E559-6F6D-E340-5D43555DAD95}"/>
              </a:ext>
            </a:extLst>
          </p:cNvPr>
          <p:cNvSpPr txBox="1"/>
          <p:nvPr/>
        </p:nvSpPr>
        <p:spPr>
          <a:xfrm>
            <a:off x="1660562" y="4870921"/>
            <a:ext cx="1065997" cy="231186"/>
          </a:xfrm>
          <a:prstGeom prst="rect">
            <a:avLst/>
          </a:prstGeom>
          <a:noFill/>
        </p:spPr>
        <p:txBody>
          <a:bodyPr wrap="square">
            <a:spAutoFit/>
          </a:bodyPr>
          <a:lstStyle/>
          <a:p>
            <a:pPr algn="ctr"/>
            <a:r>
              <a:rPr lang="en-US" sz="900" dirty="0">
                <a:solidFill>
                  <a:srgbClr val="212121"/>
                </a:solidFill>
                <a:latin typeface="Roboto" panose="02000000000000000000" pitchFamily="2" charset="0"/>
              </a:rPr>
              <a:t>Positive Relation</a:t>
            </a:r>
          </a:p>
        </p:txBody>
      </p:sp>
      <p:sp>
        <p:nvSpPr>
          <p:cNvPr id="13" name="TextBox 12">
            <a:extLst>
              <a:ext uri="{FF2B5EF4-FFF2-40B4-BE49-F238E27FC236}">
                <a16:creationId xmlns:a16="http://schemas.microsoft.com/office/drawing/2014/main" id="{36FBAA0F-9AA6-F272-674F-EFB02B0D5B93}"/>
              </a:ext>
            </a:extLst>
          </p:cNvPr>
          <p:cNvSpPr txBox="1"/>
          <p:nvPr/>
        </p:nvSpPr>
        <p:spPr>
          <a:xfrm>
            <a:off x="1660562" y="2797278"/>
            <a:ext cx="1131314" cy="230832"/>
          </a:xfrm>
          <a:prstGeom prst="rect">
            <a:avLst/>
          </a:prstGeom>
          <a:noFill/>
        </p:spPr>
        <p:txBody>
          <a:bodyPr wrap="square">
            <a:spAutoFit/>
          </a:bodyPr>
          <a:lstStyle/>
          <a:p>
            <a:pPr algn="ctr"/>
            <a:r>
              <a:rPr lang="en-US" sz="900" dirty="0">
                <a:solidFill>
                  <a:srgbClr val="212121"/>
                </a:solidFill>
                <a:latin typeface="Roboto" panose="02000000000000000000" pitchFamily="2" charset="0"/>
              </a:rPr>
              <a:t>Negative Relation</a:t>
            </a:r>
          </a:p>
        </p:txBody>
      </p:sp>
    </p:spTree>
    <p:extLst>
      <p:ext uri="{BB962C8B-B14F-4D97-AF65-F5344CB8AC3E}">
        <p14:creationId xmlns:p14="http://schemas.microsoft.com/office/powerpoint/2010/main" val="16629538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6022F4E-1387-7610-E7CB-936A8008E068}"/>
              </a:ext>
            </a:extLst>
          </p:cNvPr>
          <p:cNvPicPr>
            <a:picLocks noChangeAspect="1"/>
          </p:cNvPicPr>
          <p:nvPr/>
        </p:nvPicPr>
        <p:blipFill>
          <a:blip r:embed="rId2"/>
          <a:stretch>
            <a:fillRect/>
          </a:stretch>
        </p:blipFill>
        <p:spPr>
          <a:xfrm>
            <a:off x="5203460" y="2905052"/>
            <a:ext cx="3333093" cy="1983858"/>
          </a:xfrm>
          <a:prstGeom prst="rect">
            <a:avLst/>
          </a:prstGeom>
        </p:spPr>
      </p:pic>
      <p:pic>
        <p:nvPicPr>
          <p:cNvPr id="7" name="Picture 6">
            <a:extLst>
              <a:ext uri="{FF2B5EF4-FFF2-40B4-BE49-F238E27FC236}">
                <a16:creationId xmlns:a16="http://schemas.microsoft.com/office/drawing/2014/main" id="{9C077D24-76FB-5D2E-D18E-1E075E729CC9}"/>
              </a:ext>
            </a:extLst>
          </p:cNvPr>
          <p:cNvPicPr>
            <a:picLocks noChangeAspect="1"/>
          </p:cNvPicPr>
          <p:nvPr/>
        </p:nvPicPr>
        <p:blipFill>
          <a:blip r:embed="rId3"/>
          <a:stretch>
            <a:fillRect/>
          </a:stretch>
        </p:blipFill>
        <p:spPr>
          <a:xfrm>
            <a:off x="469245" y="2916698"/>
            <a:ext cx="3333093" cy="1972213"/>
          </a:xfrm>
          <a:prstGeom prst="rect">
            <a:avLst/>
          </a:prstGeom>
        </p:spPr>
      </p:pic>
      <p:pic>
        <p:nvPicPr>
          <p:cNvPr id="8" name="Picture 7">
            <a:extLst>
              <a:ext uri="{FF2B5EF4-FFF2-40B4-BE49-F238E27FC236}">
                <a16:creationId xmlns:a16="http://schemas.microsoft.com/office/drawing/2014/main" id="{67320C3D-4AC1-AFEB-0F58-15707599EF76}"/>
              </a:ext>
            </a:extLst>
          </p:cNvPr>
          <p:cNvPicPr>
            <a:picLocks noChangeAspect="1"/>
          </p:cNvPicPr>
          <p:nvPr/>
        </p:nvPicPr>
        <p:blipFill>
          <a:blip r:embed="rId4"/>
          <a:stretch>
            <a:fillRect/>
          </a:stretch>
        </p:blipFill>
        <p:spPr>
          <a:xfrm>
            <a:off x="2723593" y="944487"/>
            <a:ext cx="3333093" cy="1972212"/>
          </a:xfrm>
          <a:prstGeom prst="rect">
            <a:avLst/>
          </a:prstGeom>
        </p:spPr>
      </p:pic>
      <p:sp>
        <p:nvSpPr>
          <p:cNvPr id="9" name="TextBox 8">
            <a:extLst>
              <a:ext uri="{FF2B5EF4-FFF2-40B4-BE49-F238E27FC236}">
                <a16:creationId xmlns:a16="http://schemas.microsoft.com/office/drawing/2014/main" id="{9B7669E0-7814-D2D8-529D-DA918CC528D7}"/>
              </a:ext>
            </a:extLst>
          </p:cNvPr>
          <p:cNvSpPr txBox="1"/>
          <p:nvPr/>
        </p:nvSpPr>
        <p:spPr>
          <a:xfrm>
            <a:off x="469245" y="358175"/>
            <a:ext cx="5346669" cy="461665"/>
          </a:xfrm>
          <a:custGeom>
            <a:avLst/>
            <a:gdLst>
              <a:gd name="connsiteX0" fmla="*/ 0 w 5346669"/>
              <a:gd name="connsiteY0" fmla="*/ 0 h 461665"/>
              <a:gd name="connsiteX1" fmla="*/ 433674 w 5346669"/>
              <a:gd name="connsiteY1" fmla="*/ 0 h 461665"/>
              <a:gd name="connsiteX2" fmla="*/ 1081215 w 5346669"/>
              <a:gd name="connsiteY2" fmla="*/ 0 h 461665"/>
              <a:gd name="connsiteX3" fmla="*/ 1621823 w 5346669"/>
              <a:gd name="connsiteY3" fmla="*/ 0 h 461665"/>
              <a:gd name="connsiteX4" fmla="*/ 2322831 w 5346669"/>
              <a:gd name="connsiteY4" fmla="*/ 0 h 461665"/>
              <a:gd name="connsiteX5" fmla="*/ 2756505 w 5346669"/>
              <a:gd name="connsiteY5" fmla="*/ 0 h 461665"/>
              <a:gd name="connsiteX6" fmla="*/ 3243646 w 5346669"/>
              <a:gd name="connsiteY6" fmla="*/ 0 h 461665"/>
              <a:gd name="connsiteX7" fmla="*/ 3677320 w 5346669"/>
              <a:gd name="connsiteY7" fmla="*/ 0 h 461665"/>
              <a:gd name="connsiteX8" fmla="*/ 4110994 w 5346669"/>
              <a:gd name="connsiteY8" fmla="*/ 0 h 461665"/>
              <a:gd name="connsiteX9" fmla="*/ 4705069 w 5346669"/>
              <a:gd name="connsiteY9" fmla="*/ 0 h 461665"/>
              <a:gd name="connsiteX10" fmla="*/ 5346669 w 5346669"/>
              <a:gd name="connsiteY10" fmla="*/ 0 h 461665"/>
              <a:gd name="connsiteX11" fmla="*/ 5346669 w 5346669"/>
              <a:gd name="connsiteY11" fmla="*/ 461665 h 461665"/>
              <a:gd name="connsiteX12" fmla="*/ 4806061 w 5346669"/>
              <a:gd name="connsiteY12" fmla="*/ 461665 h 461665"/>
              <a:gd name="connsiteX13" fmla="*/ 4372387 w 5346669"/>
              <a:gd name="connsiteY13" fmla="*/ 461665 h 461665"/>
              <a:gd name="connsiteX14" fmla="*/ 3885246 w 5346669"/>
              <a:gd name="connsiteY14" fmla="*/ 461665 h 461665"/>
              <a:gd name="connsiteX15" fmla="*/ 3398105 w 5346669"/>
              <a:gd name="connsiteY15" fmla="*/ 461665 h 461665"/>
              <a:gd name="connsiteX16" fmla="*/ 2804031 w 5346669"/>
              <a:gd name="connsiteY16" fmla="*/ 461665 h 461665"/>
              <a:gd name="connsiteX17" fmla="*/ 2316890 w 5346669"/>
              <a:gd name="connsiteY17" fmla="*/ 461665 h 461665"/>
              <a:gd name="connsiteX18" fmla="*/ 1722816 w 5346669"/>
              <a:gd name="connsiteY18" fmla="*/ 461665 h 461665"/>
              <a:gd name="connsiteX19" fmla="*/ 1128741 w 5346669"/>
              <a:gd name="connsiteY19" fmla="*/ 461665 h 461665"/>
              <a:gd name="connsiteX20" fmla="*/ 0 w 5346669"/>
              <a:gd name="connsiteY20" fmla="*/ 461665 h 461665"/>
              <a:gd name="connsiteX21" fmla="*/ 0 w 5346669"/>
              <a:gd name="connsiteY21" fmla="*/ 0 h 461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346669" h="461665" fill="none" extrusionOk="0">
                <a:moveTo>
                  <a:pt x="0" y="0"/>
                </a:moveTo>
                <a:cubicBezTo>
                  <a:pt x="182495" y="-21105"/>
                  <a:pt x="279909" y="3816"/>
                  <a:pt x="433674" y="0"/>
                </a:cubicBezTo>
                <a:cubicBezTo>
                  <a:pt x="587439" y="-3816"/>
                  <a:pt x="787625" y="20333"/>
                  <a:pt x="1081215" y="0"/>
                </a:cubicBezTo>
                <a:cubicBezTo>
                  <a:pt x="1374805" y="-20333"/>
                  <a:pt x="1490566" y="17257"/>
                  <a:pt x="1621823" y="0"/>
                </a:cubicBezTo>
                <a:cubicBezTo>
                  <a:pt x="1753080" y="-17257"/>
                  <a:pt x="2033479" y="3154"/>
                  <a:pt x="2322831" y="0"/>
                </a:cubicBezTo>
                <a:cubicBezTo>
                  <a:pt x="2612183" y="-3154"/>
                  <a:pt x="2587181" y="46137"/>
                  <a:pt x="2756505" y="0"/>
                </a:cubicBezTo>
                <a:cubicBezTo>
                  <a:pt x="2925829" y="-46137"/>
                  <a:pt x="3118266" y="49083"/>
                  <a:pt x="3243646" y="0"/>
                </a:cubicBezTo>
                <a:cubicBezTo>
                  <a:pt x="3369026" y="-49083"/>
                  <a:pt x="3533584" y="23404"/>
                  <a:pt x="3677320" y="0"/>
                </a:cubicBezTo>
                <a:cubicBezTo>
                  <a:pt x="3821056" y="-23404"/>
                  <a:pt x="4012180" y="26443"/>
                  <a:pt x="4110994" y="0"/>
                </a:cubicBezTo>
                <a:cubicBezTo>
                  <a:pt x="4209808" y="-26443"/>
                  <a:pt x="4477878" y="38069"/>
                  <a:pt x="4705069" y="0"/>
                </a:cubicBezTo>
                <a:cubicBezTo>
                  <a:pt x="4932260" y="-38069"/>
                  <a:pt x="5067967" y="76809"/>
                  <a:pt x="5346669" y="0"/>
                </a:cubicBezTo>
                <a:cubicBezTo>
                  <a:pt x="5391582" y="182402"/>
                  <a:pt x="5298184" y="231261"/>
                  <a:pt x="5346669" y="461665"/>
                </a:cubicBezTo>
                <a:cubicBezTo>
                  <a:pt x="5148122" y="464955"/>
                  <a:pt x="5059854" y="451108"/>
                  <a:pt x="4806061" y="461665"/>
                </a:cubicBezTo>
                <a:cubicBezTo>
                  <a:pt x="4552268" y="472222"/>
                  <a:pt x="4512200" y="454144"/>
                  <a:pt x="4372387" y="461665"/>
                </a:cubicBezTo>
                <a:cubicBezTo>
                  <a:pt x="4232574" y="469186"/>
                  <a:pt x="4061186" y="441359"/>
                  <a:pt x="3885246" y="461665"/>
                </a:cubicBezTo>
                <a:cubicBezTo>
                  <a:pt x="3709306" y="481971"/>
                  <a:pt x="3575760" y="434787"/>
                  <a:pt x="3398105" y="461665"/>
                </a:cubicBezTo>
                <a:cubicBezTo>
                  <a:pt x="3220450" y="488543"/>
                  <a:pt x="3092350" y="445280"/>
                  <a:pt x="2804031" y="461665"/>
                </a:cubicBezTo>
                <a:cubicBezTo>
                  <a:pt x="2515712" y="478050"/>
                  <a:pt x="2545791" y="461439"/>
                  <a:pt x="2316890" y="461665"/>
                </a:cubicBezTo>
                <a:cubicBezTo>
                  <a:pt x="2087989" y="461891"/>
                  <a:pt x="1918054" y="437384"/>
                  <a:pt x="1722816" y="461665"/>
                </a:cubicBezTo>
                <a:cubicBezTo>
                  <a:pt x="1527578" y="485946"/>
                  <a:pt x="1394819" y="398852"/>
                  <a:pt x="1128741" y="461665"/>
                </a:cubicBezTo>
                <a:cubicBezTo>
                  <a:pt x="862664" y="524478"/>
                  <a:pt x="493242" y="326680"/>
                  <a:pt x="0" y="461665"/>
                </a:cubicBezTo>
                <a:cubicBezTo>
                  <a:pt x="-4792" y="337020"/>
                  <a:pt x="4977" y="176829"/>
                  <a:pt x="0" y="0"/>
                </a:cubicBezTo>
                <a:close/>
              </a:path>
              <a:path w="5346669" h="461665" stroke="0" extrusionOk="0">
                <a:moveTo>
                  <a:pt x="0" y="0"/>
                </a:moveTo>
                <a:cubicBezTo>
                  <a:pt x="168433" y="-41636"/>
                  <a:pt x="420417" y="10425"/>
                  <a:pt x="647541" y="0"/>
                </a:cubicBezTo>
                <a:cubicBezTo>
                  <a:pt x="874665" y="-10425"/>
                  <a:pt x="953980" y="30956"/>
                  <a:pt x="1134682" y="0"/>
                </a:cubicBezTo>
                <a:cubicBezTo>
                  <a:pt x="1315384" y="-30956"/>
                  <a:pt x="1421109" y="53488"/>
                  <a:pt x="1675290" y="0"/>
                </a:cubicBezTo>
                <a:cubicBezTo>
                  <a:pt x="1929471" y="-53488"/>
                  <a:pt x="2126602" y="58868"/>
                  <a:pt x="2376297" y="0"/>
                </a:cubicBezTo>
                <a:cubicBezTo>
                  <a:pt x="2625992" y="-58868"/>
                  <a:pt x="2720020" y="53773"/>
                  <a:pt x="2863438" y="0"/>
                </a:cubicBezTo>
                <a:cubicBezTo>
                  <a:pt x="3006856" y="-53773"/>
                  <a:pt x="3195478" y="24590"/>
                  <a:pt x="3510979" y="0"/>
                </a:cubicBezTo>
                <a:cubicBezTo>
                  <a:pt x="3826480" y="-24590"/>
                  <a:pt x="3945134" y="9064"/>
                  <a:pt x="4158520" y="0"/>
                </a:cubicBezTo>
                <a:cubicBezTo>
                  <a:pt x="4371906" y="-9064"/>
                  <a:pt x="4469505" y="27138"/>
                  <a:pt x="4699128" y="0"/>
                </a:cubicBezTo>
                <a:cubicBezTo>
                  <a:pt x="4928751" y="-27138"/>
                  <a:pt x="5092783" y="34845"/>
                  <a:pt x="5346669" y="0"/>
                </a:cubicBezTo>
                <a:cubicBezTo>
                  <a:pt x="5384463" y="230424"/>
                  <a:pt x="5301977" y="297289"/>
                  <a:pt x="5346669" y="461665"/>
                </a:cubicBezTo>
                <a:cubicBezTo>
                  <a:pt x="5181839" y="469933"/>
                  <a:pt x="5020143" y="426208"/>
                  <a:pt x="4699128" y="461665"/>
                </a:cubicBezTo>
                <a:cubicBezTo>
                  <a:pt x="4378113" y="497122"/>
                  <a:pt x="4356316" y="457233"/>
                  <a:pt x="4211987" y="461665"/>
                </a:cubicBezTo>
                <a:cubicBezTo>
                  <a:pt x="4067658" y="466097"/>
                  <a:pt x="3900252" y="426308"/>
                  <a:pt x="3778313" y="461665"/>
                </a:cubicBezTo>
                <a:cubicBezTo>
                  <a:pt x="3656374" y="497022"/>
                  <a:pt x="3283834" y="450084"/>
                  <a:pt x="3077305" y="461665"/>
                </a:cubicBezTo>
                <a:cubicBezTo>
                  <a:pt x="2870776" y="473246"/>
                  <a:pt x="2614230" y="416986"/>
                  <a:pt x="2483231" y="461665"/>
                </a:cubicBezTo>
                <a:cubicBezTo>
                  <a:pt x="2352232" y="506344"/>
                  <a:pt x="2192032" y="404081"/>
                  <a:pt x="1942623" y="461665"/>
                </a:cubicBezTo>
                <a:cubicBezTo>
                  <a:pt x="1693214" y="519249"/>
                  <a:pt x="1613925" y="400828"/>
                  <a:pt x="1402015" y="461665"/>
                </a:cubicBezTo>
                <a:cubicBezTo>
                  <a:pt x="1190105" y="522502"/>
                  <a:pt x="1089191" y="410931"/>
                  <a:pt x="861408" y="461665"/>
                </a:cubicBezTo>
                <a:cubicBezTo>
                  <a:pt x="633625" y="512399"/>
                  <a:pt x="215238" y="450019"/>
                  <a:pt x="0" y="461665"/>
                </a:cubicBezTo>
                <a:cubicBezTo>
                  <a:pt x="-36396" y="311902"/>
                  <a:pt x="9521" y="118644"/>
                  <a:pt x="0" y="0"/>
                </a:cubicBezTo>
                <a:close/>
              </a:path>
            </a:pathLst>
          </a:cu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xtLst>
              <a:ext uri="{C807C97D-BFC1-408E-A445-0C87EB9F89A2}">
                <ask:lineSketchStyleProps xmlns:ask="http://schemas.microsoft.com/office/drawing/2018/sketchyshapes" sd="2215279637">
                  <a:prstGeom prst="rect">
                    <a:avLst/>
                  </a:prstGeom>
                  <ask:type>
                    <ask:lineSketchScribble/>
                  </ask:type>
                </ask:lineSketchStyleProps>
              </a:ext>
            </a:extLst>
          </a:ln>
          <a:effectLst>
            <a:innerShdw blurRad="114300">
              <a:prstClr val="black"/>
            </a:innerShdw>
          </a:effectLst>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2400" spc="-35" dirty="0">
                <a:latin typeface="Verdana"/>
              </a:rPr>
              <a:t>EDA (Exploratory Data Analysis):-</a:t>
            </a:r>
          </a:p>
        </p:txBody>
      </p:sp>
      <p:sp>
        <p:nvSpPr>
          <p:cNvPr id="10" name="TextBox 9">
            <a:extLst>
              <a:ext uri="{FF2B5EF4-FFF2-40B4-BE49-F238E27FC236}">
                <a16:creationId xmlns:a16="http://schemas.microsoft.com/office/drawing/2014/main" id="{23AB6944-DFB5-F8D2-4263-45910DAA1121}"/>
              </a:ext>
            </a:extLst>
          </p:cNvPr>
          <p:cNvSpPr txBox="1"/>
          <p:nvPr/>
        </p:nvSpPr>
        <p:spPr>
          <a:xfrm>
            <a:off x="6441568" y="4880901"/>
            <a:ext cx="1131314" cy="230832"/>
          </a:xfrm>
          <a:prstGeom prst="rect">
            <a:avLst/>
          </a:prstGeom>
          <a:noFill/>
        </p:spPr>
        <p:txBody>
          <a:bodyPr wrap="square">
            <a:spAutoFit/>
          </a:bodyPr>
          <a:lstStyle/>
          <a:p>
            <a:pPr algn="ctr"/>
            <a:r>
              <a:rPr lang="en-US" sz="900" dirty="0">
                <a:solidFill>
                  <a:srgbClr val="212121"/>
                </a:solidFill>
                <a:latin typeface="Roboto" panose="02000000000000000000" pitchFamily="2" charset="0"/>
              </a:rPr>
              <a:t>Positive Relation</a:t>
            </a:r>
          </a:p>
        </p:txBody>
      </p:sp>
      <p:sp>
        <p:nvSpPr>
          <p:cNvPr id="11" name="TextBox 10">
            <a:extLst>
              <a:ext uri="{FF2B5EF4-FFF2-40B4-BE49-F238E27FC236}">
                <a16:creationId xmlns:a16="http://schemas.microsoft.com/office/drawing/2014/main" id="{32BFF875-05AB-5E9E-147B-90D0148A9B1A}"/>
              </a:ext>
            </a:extLst>
          </p:cNvPr>
          <p:cNvSpPr txBox="1"/>
          <p:nvPr/>
        </p:nvSpPr>
        <p:spPr>
          <a:xfrm>
            <a:off x="1667081" y="4880901"/>
            <a:ext cx="1131314" cy="230832"/>
          </a:xfrm>
          <a:prstGeom prst="rect">
            <a:avLst/>
          </a:prstGeom>
          <a:noFill/>
        </p:spPr>
        <p:txBody>
          <a:bodyPr wrap="square">
            <a:spAutoFit/>
          </a:bodyPr>
          <a:lstStyle/>
          <a:p>
            <a:pPr algn="ctr"/>
            <a:r>
              <a:rPr lang="en-US" sz="900" dirty="0">
                <a:solidFill>
                  <a:srgbClr val="212121"/>
                </a:solidFill>
                <a:latin typeface="Roboto" panose="02000000000000000000" pitchFamily="2" charset="0"/>
              </a:rPr>
              <a:t>Negative Relation</a:t>
            </a:r>
          </a:p>
        </p:txBody>
      </p:sp>
      <p:sp>
        <p:nvSpPr>
          <p:cNvPr id="12" name="TextBox 11">
            <a:extLst>
              <a:ext uri="{FF2B5EF4-FFF2-40B4-BE49-F238E27FC236}">
                <a16:creationId xmlns:a16="http://schemas.microsoft.com/office/drawing/2014/main" id="{377305C7-F5FB-02D5-648C-942F1BA33B89}"/>
              </a:ext>
            </a:extLst>
          </p:cNvPr>
          <p:cNvSpPr txBox="1"/>
          <p:nvPr/>
        </p:nvSpPr>
        <p:spPr>
          <a:xfrm>
            <a:off x="3954738" y="2949678"/>
            <a:ext cx="1131314" cy="230832"/>
          </a:xfrm>
          <a:prstGeom prst="rect">
            <a:avLst/>
          </a:prstGeom>
          <a:noFill/>
        </p:spPr>
        <p:txBody>
          <a:bodyPr wrap="square">
            <a:spAutoFit/>
          </a:bodyPr>
          <a:lstStyle/>
          <a:p>
            <a:pPr algn="ctr"/>
            <a:r>
              <a:rPr lang="en-US" sz="900" dirty="0">
                <a:solidFill>
                  <a:srgbClr val="212121"/>
                </a:solidFill>
                <a:latin typeface="Roboto" panose="02000000000000000000" pitchFamily="2" charset="0"/>
              </a:rPr>
              <a:t>Negative Relation</a:t>
            </a:r>
          </a:p>
        </p:txBody>
      </p:sp>
    </p:spTree>
    <p:extLst>
      <p:ext uri="{BB962C8B-B14F-4D97-AF65-F5344CB8AC3E}">
        <p14:creationId xmlns:p14="http://schemas.microsoft.com/office/powerpoint/2010/main" val="1699846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3">
            <a:extLst>
              <a:ext uri="{FF2B5EF4-FFF2-40B4-BE49-F238E27FC236}">
                <a16:creationId xmlns:a16="http://schemas.microsoft.com/office/drawing/2014/main" id="{81C1DD64-2BFB-0081-5D68-48B067C6501C}"/>
              </a:ext>
            </a:extLst>
          </p:cNvPr>
          <p:cNvSpPr txBox="1"/>
          <p:nvPr/>
        </p:nvSpPr>
        <p:spPr>
          <a:xfrm>
            <a:off x="469246" y="1101849"/>
            <a:ext cx="3735361" cy="3201582"/>
          </a:xfrm>
          <a:prstGeom prst="rect">
            <a:avLst/>
          </a:prstGeom>
        </p:spPr>
        <p:txBody>
          <a:bodyPr vert="horz" wrap="square" lIns="0" tIns="13335" rIns="0" bIns="0" rtlCol="0">
            <a:spAutoFit/>
          </a:bodyPr>
          <a:lstStyle/>
          <a:p>
            <a:pPr marL="354965" indent="-342900">
              <a:lnSpc>
                <a:spcPct val="150000"/>
              </a:lnSpc>
              <a:spcBef>
                <a:spcPts val="105"/>
              </a:spcBef>
              <a:buFont typeface="+mj-lt"/>
              <a:buAutoNum type="arabicPeriod"/>
              <a:tabLst>
                <a:tab pos="299085" algn="l"/>
                <a:tab pos="299720" algn="l"/>
              </a:tabLst>
            </a:pPr>
            <a:r>
              <a:rPr spc="-35" dirty="0">
                <a:solidFill>
                  <a:schemeClr val="accent2"/>
                </a:solidFill>
                <a:latin typeface="Verdana"/>
              </a:rPr>
              <a:t>Agenda</a:t>
            </a:r>
          </a:p>
          <a:p>
            <a:pPr marL="354965" indent="-342900">
              <a:lnSpc>
                <a:spcPct val="150000"/>
              </a:lnSpc>
              <a:spcBef>
                <a:spcPts val="5"/>
              </a:spcBef>
              <a:buFont typeface="+mj-lt"/>
              <a:buAutoNum type="arabicPeriod"/>
              <a:tabLst>
                <a:tab pos="299085" algn="l"/>
                <a:tab pos="299720" algn="l"/>
              </a:tabLst>
            </a:pPr>
            <a:r>
              <a:rPr lang="en-US" spc="-35" dirty="0">
                <a:solidFill>
                  <a:schemeClr val="accent2"/>
                </a:solidFill>
                <a:latin typeface="Verdana"/>
              </a:rPr>
              <a:t>Problem </a:t>
            </a:r>
            <a:r>
              <a:rPr lang="en-US" sz="1400" spc="-35" dirty="0">
                <a:latin typeface="Verdana"/>
              </a:rPr>
              <a:t>Statement</a:t>
            </a:r>
            <a:endParaRPr lang="en-US" spc="-35" dirty="0">
              <a:solidFill>
                <a:schemeClr val="accent2"/>
              </a:solidFill>
              <a:latin typeface="Verdana"/>
            </a:endParaRPr>
          </a:p>
          <a:p>
            <a:pPr marL="354965" indent="-342900">
              <a:lnSpc>
                <a:spcPct val="150000"/>
              </a:lnSpc>
              <a:spcBef>
                <a:spcPts val="5"/>
              </a:spcBef>
              <a:buFont typeface="+mj-lt"/>
              <a:buAutoNum type="arabicPeriod"/>
              <a:tabLst>
                <a:tab pos="299085" algn="l"/>
                <a:tab pos="299720" algn="l"/>
              </a:tabLst>
            </a:pPr>
            <a:r>
              <a:rPr lang="en-US" spc="-35" dirty="0">
                <a:solidFill>
                  <a:schemeClr val="accent2"/>
                </a:solidFill>
                <a:latin typeface="Verdana"/>
              </a:rPr>
              <a:t>Workflow</a:t>
            </a:r>
          </a:p>
          <a:p>
            <a:pPr marL="354965" indent="-342900">
              <a:lnSpc>
                <a:spcPct val="150000"/>
              </a:lnSpc>
              <a:spcBef>
                <a:spcPts val="5"/>
              </a:spcBef>
              <a:buFont typeface="+mj-lt"/>
              <a:buAutoNum type="arabicPeriod"/>
              <a:tabLst>
                <a:tab pos="299085" algn="l"/>
                <a:tab pos="299720" algn="l"/>
              </a:tabLst>
            </a:pPr>
            <a:r>
              <a:rPr lang="en-US" spc="-35" dirty="0">
                <a:solidFill>
                  <a:schemeClr val="accent2"/>
                </a:solidFill>
                <a:latin typeface="Verdana"/>
              </a:rPr>
              <a:t>Data Collection and Understanding</a:t>
            </a:r>
          </a:p>
          <a:p>
            <a:pPr marL="354965" indent="-342900">
              <a:lnSpc>
                <a:spcPct val="150000"/>
              </a:lnSpc>
              <a:buFont typeface="+mj-lt"/>
              <a:buAutoNum type="arabicPeriod"/>
              <a:tabLst>
                <a:tab pos="299085" algn="l"/>
                <a:tab pos="299720" algn="l"/>
              </a:tabLst>
            </a:pPr>
            <a:r>
              <a:rPr lang="en-US" spc="-35" dirty="0">
                <a:solidFill>
                  <a:schemeClr val="accent2"/>
                </a:solidFill>
                <a:latin typeface="Verdana"/>
              </a:rPr>
              <a:t>Data Wrangling &amp; Feature Engineering</a:t>
            </a:r>
          </a:p>
          <a:p>
            <a:pPr marL="354965" indent="-342900">
              <a:lnSpc>
                <a:spcPct val="150000"/>
              </a:lnSpc>
              <a:buFont typeface="+mj-lt"/>
              <a:buAutoNum type="arabicPeriod"/>
              <a:tabLst>
                <a:tab pos="299085" algn="l"/>
                <a:tab pos="299720" algn="l"/>
              </a:tabLst>
            </a:pPr>
            <a:r>
              <a:rPr lang="en-US" spc="-35" dirty="0">
                <a:solidFill>
                  <a:schemeClr val="accent2"/>
                </a:solidFill>
                <a:latin typeface="Verdana"/>
              </a:rPr>
              <a:t>EDA</a:t>
            </a:r>
            <a:endParaRPr spc="-35" dirty="0">
              <a:solidFill>
                <a:schemeClr val="accent2"/>
              </a:solidFill>
              <a:latin typeface="Verdana"/>
            </a:endParaRPr>
          </a:p>
          <a:p>
            <a:pPr marL="354965" indent="-342900">
              <a:lnSpc>
                <a:spcPct val="150000"/>
              </a:lnSpc>
              <a:buFont typeface="+mj-lt"/>
              <a:buAutoNum type="arabicPeriod"/>
              <a:tabLst>
                <a:tab pos="299085" algn="l"/>
                <a:tab pos="299720" algn="l"/>
              </a:tabLst>
            </a:pPr>
            <a:r>
              <a:rPr lang="en-US" spc="-35" dirty="0">
                <a:solidFill>
                  <a:schemeClr val="accent2"/>
                </a:solidFill>
                <a:latin typeface="Verdana"/>
              </a:rPr>
              <a:t>Preparation of data for model building. Some important questions</a:t>
            </a:r>
          </a:p>
          <a:p>
            <a:pPr marL="354965" indent="-342900">
              <a:lnSpc>
                <a:spcPct val="150000"/>
              </a:lnSpc>
              <a:buFont typeface="+mj-lt"/>
              <a:buAutoNum type="arabicPeriod"/>
              <a:tabLst>
                <a:tab pos="299085" algn="l"/>
                <a:tab pos="299720" algn="l"/>
              </a:tabLst>
            </a:pPr>
            <a:r>
              <a:rPr lang="en-US" spc="-35" dirty="0">
                <a:solidFill>
                  <a:schemeClr val="accent2"/>
                </a:solidFill>
                <a:latin typeface="Verdana"/>
              </a:rPr>
              <a:t>Model Selection and Evaluation</a:t>
            </a:r>
            <a:endParaRPr spc="-35" dirty="0">
              <a:solidFill>
                <a:schemeClr val="accent2"/>
              </a:solidFill>
              <a:latin typeface="Verdana"/>
            </a:endParaRPr>
          </a:p>
          <a:p>
            <a:pPr marL="354965" indent="-342900">
              <a:lnSpc>
                <a:spcPct val="150000"/>
              </a:lnSpc>
              <a:spcBef>
                <a:spcPts val="5"/>
              </a:spcBef>
              <a:buFont typeface="+mj-lt"/>
              <a:buAutoNum type="arabicPeriod"/>
              <a:tabLst>
                <a:tab pos="299085" algn="l"/>
                <a:tab pos="299720" algn="l"/>
              </a:tabLst>
            </a:pPr>
            <a:r>
              <a:rPr spc="-35" dirty="0">
                <a:solidFill>
                  <a:schemeClr val="accent2"/>
                </a:solidFill>
                <a:latin typeface="Verdana"/>
              </a:rPr>
              <a:t>Conclusion</a:t>
            </a:r>
            <a:endParaRPr sz="2000" spc="-35" dirty="0">
              <a:solidFill>
                <a:schemeClr val="accent2"/>
              </a:solidFill>
              <a:latin typeface="Verdana"/>
            </a:endParaRPr>
          </a:p>
        </p:txBody>
      </p:sp>
      <p:pic>
        <p:nvPicPr>
          <p:cNvPr id="6" name="Picture 5">
            <a:extLst>
              <a:ext uri="{FF2B5EF4-FFF2-40B4-BE49-F238E27FC236}">
                <a16:creationId xmlns:a16="http://schemas.microsoft.com/office/drawing/2014/main" id="{EE5E3DE6-14F7-74AB-78B3-02F60FCBD9B5}"/>
              </a:ext>
            </a:extLst>
          </p:cNvPr>
          <p:cNvPicPr>
            <a:picLocks noChangeAspect="1"/>
          </p:cNvPicPr>
          <p:nvPr/>
        </p:nvPicPr>
        <p:blipFill>
          <a:blip r:embed="rId2"/>
          <a:srcRect/>
          <a:stretch/>
        </p:blipFill>
        <p:spPr>
          <a:xfrm rot="20881615">
            <a:off x="3794423" y="455678"/>
            <a:ext cx="2882400" cy="162135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 name="Picture 6">
            <a:extLst>
              <a:ext uri="{FF2B5EF4-FFF2-40B4-BE49-F238E27FC236}">
                <a16:creationId xmlns:a16="http://schemas.microsoft.com/office/drawing/2014/main" id="{C7478D1C-D7E4-4C1C-7CE7-82F2420457FA}"/>
              </a:ext>
            </a:extLst>
          </p:cNvPr>
          <p:cNvPicPr>
            <a:picLocks noChangeAspect="1"/>
          </p:cNvPicPr>
          <p:nvPr/>
        </p:nvPicPr>
        <p:blipFill>
          <a:blip r:embed="rId3"/>
          <a:srcRect/>
          <a:stretch/>
        </p:blipFill>
        <p:spPr>
          <a:xfrm rot="722443">
            <a:off x="5721025" y="1022103"/>
            <a:ext cx="2971800" cy="167163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Picture 7">
            <a:extLst>
              <a:ext uri="{FF2B5EF4-FFF2-40B4-BE49-F238E27FC236}">
                <a16:creationId xmlns:a16="http://schemas.microsoft.com/office/drawing/2014/main" id="{9A8D9372-5D3E-902B-5469-521388339F61}"/>
              </a:ext>
            </a:extLst>
          </p:cNvPr>
          <p:cNvPicPr>
            <a:picLocks noChangeAspect="1"/>
          </p:cNvPicPr>
          <p:nvPr/>
        </p:nvPicPr>
        <p:blipFill>
          <a:blip r:embed="rId4"/>
          <a:srcRect/>
          <a:stretch/>
        </p:blipFill>
        <p:spPr>
          <a:xfrm rot="326164">
            <a:off x="4254058" y="2211676"/>
            <a:ext cx="2867233" cy="194398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9" name="Picture 8">
            <a:extLst>
              <a:ext uri="{FF2B5EF4-FFF2-40B4-BE49-F238E27FC236}">
                <a16:creationId xmlns:a16="http://schemas.microsoft.com/office/drawing/2014/main" id="{71CCFC3F-CE09-FA71-4D12-0BA3543D482A}"/>
              </a:ext>
            </a:extLst>
          </p:cNvPr>
          <p:cNvPicPr>
            <a:picLocks noChangeAspect="1"/>
          </p:cNvPicPr>
          <p:nvPr/>
        </p:nvPicPr>
        <p:blipFill>
          <a:blip r:embed="rId5"/>
          <a:srcRect/>
          <a:stretch/>
        </p:blipFill>
        <p:spPr>
          <a:xfrm rot="21229941">
            <a:off x="6068765" y="2977991"/>
            <a:ext cx="2617873" cy="174797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0" name="TextBox 9">
            <a:extLst>
              <a:ext uri="{FF2B5EF4-FFF2-40B4-BE49-F238E27FC236}">
                <a16:creationId xmlns:a16="http://schemas.microsoft.com/office/drawing/2014/main" id="{30BEA8B7-F973-CBAB-69C9-873DEE89E6CB}"/>
              </a:ext>
            </a:extLst>
          </p:cNvPr>
          <p:cNvSpPr txBox="1"/>
          <p:nvPr/>
        </p:nvSpPr>
        <p:spPr>
          <a:xfrm>
            <a:off x="469246" y="407259"/>
            <a:ext cx="2885520" cy="461665"/>
          </a:xfrm>
          <a:custGeom>
            <a:avLst/>
            <a:gdLst>
              <a:gd name="connsiteX0" fmla="*/ 0 w 2885520"/>
              <a:gd name="connsiteY0" fmla="*/ 0 h 461665"/>
              <a:gd name="connsiteX1" fmla="*/ 634814 w 2885520"/>
              <a:gd name="connsiteY1" fmla="*/ 0 h 461665"/>
              <a:gd name="connsiteX2" fmla="*/ 1183063 w 2885520"/>
              <a:gd name="connsiteY2" fmla="*/ 0 h 461665"/>
              <a:gd name="connsiteX3" fmla="*/ 1731312 w 2885520"/>
              <a:gd name="connsiteY3" fmla="*/ 0 h 461665"/>
              <a:gd name="connsiteX4" fmla="*/ 2221850 w 2885520"/>
              <a:gd name="connsiteY4" fmla="*/ 0 h 461665"/>
              <a:gd name="connsiteX5" fmla="*/ 2885520 w 2885520"/>
              <a:gd name="connsiteY5" fmla="*/ 0 h 461665"/>
              <a:gd name="connsiteX6" fmla="*/ 2885520 w 2885520"/>
              <a:gd name="connsiteY6" fmla="*/ 461665 h 461665"/>
              <a:gd name="connsiteX7" fmla="*/ 2337271 w 2885520"/>
              <a:gd name="connsiteY7" fmla="*/ 461665 h 461665"/>
              <a:gd name="connsiteX8" fmla="*/ 1846733 w 2885520"/>
              <a:gd name="connsiteY8" fmla="*/ 461665 h 461665"/>
              <a:gd name="connsiteX9" fmla="*/ 1327339 w 2885520"/>
              <a:gd name="connsiteY9" fmla="*/ 461665 h 461665"/>
              <a:gd name="connsiteX10" fmla="*/ 807946 w 2885520"/>
              <a:gd name="connsiteY10" fmla="*/ 461665 h 461665"/>
              <a:gd name="connsiteX11" fmla="*/ 0 w 2885520"/>
              <a:gd name="connsiteY11" fmla="*/ 461665 h 461665"/>
              <a:gd name="connsiteX12" fmla="*/ 0 w 2885520"/>
              <a:gd name="connsiteY12" fmla="*/ 0 h 461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85520" h="461665" fill="none" extrusionOk="0">
                <a:moveTo>
                  <a:pt x="0" y="0"/>
                </a:moveTo>
                <a:cubicBezTo>
                  <a:pt x="234773" y="-73619"/>
                  <a:pt x="328088" y="21317"/>
                  <a:pt x="634814" y="0"/>
                </a:cubicBezTo>
                <a:cubicBezTo>
                  <a:pt x="941540" y="-21317"/>
                  <a:pt x="1046255" y="39998"/>
                  <a:pt x="1183063" y="0"/>
                </a:cubicBezTo>
                <a:cubicBezTo>
                  <a:pt x="1319871" y="-39998"/>
                  <a:pt x="1554769" y="40184"/>
                  <a:pt x="1731312" y="0"/>
                </a:cubicBezTo>
                <a:cubicBezTo>
                  <a:pt x="1907855" y="-40184"/>
                  <a:pt x="2089743" y="11023"/>
                  <a:pt x="2221850" y="0"/>
                </a:cubicBezTo>
                <a:cubicBezTo>
                  <a:pt x="2353957" y="-11023"/>
                  <a:pt x="2701472" y="51462"/>
                  <a:pt x="2885520" y="0"/>
                </a:cubicBezTo>
                <a:cubicBezTo>
                  <a:pt x="2910783" y="187068"/>
                  <a:pt x="2875040" y="317759"/>
                  <a:pt x="2885520" y="461665"/>
                </a:cubicBezTo>
                <a:cubicBezTo>
                  <a:pt x="2708592" y="464584"/>
                  <a:pt x="2556237" y="425694"/>
                  <a:pt x="2337271" y="461665"/>
                </a:cubicBezTo>
                <a:cubicBezTo>
                  <a:pt x="2118305" y="497636"/>
                  <a:pt x="2090292" y="404040"/>
                  <a:pt x="1846733" y="461665"/>
                </a:cubicBezTo>
                <a:cubicBezTo>
                  <a:pt x="1603174" y="519290"/>
                  <a:pt x="1523506" y="412050"/>
                  <a:pt x="1327339" y="461665"/>
                </a:cubicBezTo>
                <a:cubicBezTo>
                  <a:pt x="1131172" y="511280"/>
                  <a:pt x="1053668" y="437699"/>
                  <a:pt x="807946" y="461665"/>
                </a:cubicBezTo>
                <a:cubicBezTo>
                  <a:pt x="562224" y="485631"/>
                  <a:pt x="276225" y="454268"/>
                  <a:pt x="0" y="461665"/>
                </a:cubicBezTo>
                <a:cubicBezTo>
                  <a:pt x="-22309" y="293066"/>
                  <a:pt x="39661" y="120361"/>
                  <a:pt x="0" y="0"/>
                </a:cubicBezTo>
                <a:close/>
              </a:path>
              <a:path w="2885520" h="461665" stroke="0" extrusionOk="0">
                <a:moveTo>
                  <a:pt x="0" y="0"/>
                </a:moveTo>
                <a:cubicBezTo>
                  <a:pt x="302573" y="-43107"/>
                  <a:pt x="431013" y="33373"/>
                  <a:pt x="605959" y="0"/>
                </a:cubicBezTo>
                <a:cubicBezTo>
                  <a:pt x="780905" y="-33373"/>
                  <a:pt x="979060" y="1995"/>
                  <a:pt x="1125353" y="0"/>
                </a:cubicBezTo>
                <a:cubicBezTo>
                  <a:pt x="1271646" y="-1995"/>
                  <a:pt x="1431127" y="4215"/>
                  <a:pt x="1673602" y="0"/>
                </a:cubicBezTo>
                <a:cubicBezTo>
                  <a:pt x="1916077" y="-4215"/>
                  <a:pt x="2109326" y="35294"/>
                  <a:pt x="2308416" y="0"/>
                </a:cubicBezTo>
                <a:cubicBezTo>
                  <a:pt x="2507506" y="-35294"/>
                  <a:pt x="2719433" y="19736"/>
                  <a:pt x="2885520" y="0"/>
                </a:cubicBezTo>
                <a:cubicBezTo>
                  <a:pt x="2937004" y="154453"/>
                  <a:pt x="2884100" y="254544"/>
                  <a:pt x="2885520" y="461665"/>
                </a:cubicBezTo>
                <a:cubicBezTo>
                  <a:pt x="2687659" y="519514"/>
                  <a:pt x="2387996" y="385686"/>
                  <a:pt x="2250706" y="461665"/>
                </a:cubicBezTo>
                <a:cubicBezTo>
                  <a:pt x="2113416" y="537644"/>
                  <a:pt x="1927714" y="410833"/>
                  <a:pt x="1615891" y="461665"/>
                </a:cubicBezTo>
                <a:cubicBezTo>
                  <a:pt x="1304068" y="512497"/>
                  <a:pt x="1235981" y="420748"/>
                  <a:pt x="1096498" y="461665"/>
                </a:cubicBezTo>
                <a:cubicBezTo>
                  <a:pt x="957015" y="502582"/>
                  <a:pt x="219939" y="426354"/>
                  <a:pt x="0" y="461665"/>
                </a:cubicBezTo>
                <a:cubicBezTo>
                  <a:pt x="-42528" y="234999"/>
                  <a:pt x="31643" y="149806"/>
                  <a:pt x="0" y="0"/>
                </a:cubicBezTo>
                <a:close/>
              </a:path>
            </a:pathLst>
          </a:cu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xtLst>
              <a:ext uri="{C807C97D-BFC1-408E-A445-0C87EB9F89A2}">
                <ask:lineSketchStyleProps xmlns:ask="http://schemas.microsoft.com/office/drawing/2018/sketchyshapes" sd="2215279637">
                  <a:prstGeom prst="rect">
                    <a:avLst/>
                  </a:prstGeom>
                  <ask:type>
                    <ask:lineSketchScribble/>
                  </ask:type>
                </ask:lineSketchStyleProps>
              </a:ext>
            </a:extLst>
          </a:ln>
          <a:effectLst>
            <a:innerShdw blurRad="114300">
              <a:prstClr val="black"/>
            </a:innerShdw>
          </a:effectLst>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2400" spc="-35" dirty="0">
                <a:latin typeface="Verdana"/>
                <a:cs typeface="Verdana"/>
              </a:rPr>
              <a:t>P</a:t>
            </a:r>
            <a:r>
              <a:rPr lang="en-US" sz="2400" spc="-40" dirty="0">
                <a:latin typeface="Verdana"/>
                <a:cs typeface="Verdana"/>
              </a:rPr>
              <a:t>oi</a:t>
            </a:r>
            <a:r>
              <a:rPr lang="en-US" sz="2400" spc="-95" dirty="0">
                <a:latin typeface="Verdana"/>
                <a:cs typeface="Verdana"/>
              </a:rPr>
              <a:t>n</a:t>
            </a:r>
            <a:r>
              <a:rPr lang="en-US" sz="2400" spc="-85" dirty="0">
                <a:latin typeface="Verdana"/>
                <a:cs typeface="Verdana"/>
              </a:rPr>
              <a:t>ts</a:t>
            </a:r>
            <a:r>
              <a:rPr lang="en-US" sz="2400" spc="-114" dirty="0">
                <a:latin typeface="Verdana"/>
                <a:cs typeface="Verdana"/>
              </a:rPr>
              <a:t> </a:t>
            </a:r>
            <a:r>
              <a:rPr lang="en-US" sz="2400" spc="-50" dirty="0">
                <a:latin typeface="Verdana"/>
                <a:cs typeface="Verdana"/>
              </a:rPr>
              <a:t>to</a:t>
            </a:r>
            <a:r>
              <a:rPr lang="en-US" sz="2400" spc="-125" dirty="0">
                <a:latin typeface="Verdana"/>
                <a:cs typeface="Verdana"/>
              </a:rPr>
              <a:t> </a:t>
            </a:r>
            <a:r>
              <a:rPr lang="en-US" sz="2400" spc="-50" dirty="0">
                <a:latin typeface="Verdana"/>
                <a:cs typeface="Verdana"/>
              </a:rPr>
              <a:t>Disc</a:t>
            </a:r>
            <a:r>
              <a:rPr lang="en-US" sz="2400" spc="-55" dirty="0">
                <a:latin typeface="Verdana"/>
                <a:cs typeface="Verdana"/>
              </a:rPr>
              <a:t>u</a:t>
            </a:r>
            <a:r>
              <a:rPr lang="en-US" sz="2400" spc="-125" dirty="0">
                <a:latin typeface="Verdana"/>
                <a:cs typeface="Verdana"/>
              </a:rPr>
              <a:t>s</a:t>
            </a:r>
            <a:r>
              <a:rPr lang="en-US" sz="2400" spc="-120" dirty="0">
                <a:latin typeface="Verdana"/>
                <a:cs typeface="Verdana"/>
              </a:rPr>
              <a:t>s</a:t>
            </a:r>
            <a:r>
              <a:rPr lang="en-US" sz="2400" spc="-280" dirty="0">
                <a:latin typeface="Verdana"/>
                <a:cs typeface="Verdana"/>
              </a:rPr>
              <a:t>:-</a:t>
            </a:r>
            <a:endParaRPr lang="en-US" sz="2400" spc="-35" dirty="0">
              <a:latin typeface="Verdana"/>
            </a:endParaRPr>
          </a:p>
        </p:txBody>
      </p:sp>
    </p:spTree>
    <p:extLst>
      <p:ext uri="{BB962C8B-B14F-4D97-AF65-F5344CB8AC3E}">
        <p14:creationId xmlns:p14="http://schemas.microsoft.com/office/powerpoint/2010/main" val="3434818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5E71C88-E4D2-1915-6AA2-E4E46FA749E1}"/>
              </a:ext>
            </a:extLst>
          </p:cNvPr>
          <p:cNvSpPr txBox="1"/>
          <p:nvPr/>
        </p:nvSpPr>
        <p:spPr>
          <a:xfrm>
            <a:off x="469245" y="358175"/>
            <a:ext cx="5346669" cy="461665"/>
          </a:xfrm>
          <a:custGeom>
            <a:avLst/>
            <a:gdLst>
              <a:gd name="connsiteX0" fmla="*/ 0 w 5346669"/>
              <a:gd name="connsiteY0" fmla="*/ 0 h 461665"/>
              <a:gd name="connsiteX1" fmla="*/ 433674 w 5346669"/>
              <a:gd name="connsiteY1" fmla="*/ 0 h 461665"/>
              <a:gd name="connsiteX2" fmla="*/ 1081215 w 5346669"/>
              <a:gd name="connsiteY2" fmla="*/ 0 h 461665"/>
              <a:gd name="connsiteX3" fmla="*/ 1621823 w 5346669"/>
              <a:gd name="connsiteY3" fmla="*/ 0 h 461665"/>
              <a:gd name="connsiteX4" fmla="*/ 2322831 w 5346669"/>
              <a:gd name="connsiteY4" fmla="*/ 0 h 461665"/>
              <a:gd name="connsiteX5" fmla="*/ 2756505 w 5346669"/>
              <a:gd name="connsiteY5" fmla="*/ 0 h 461665"/>
              <a:gd name="connsiteX6" fmla="*/ 3243646 w 5346669"/>
              <a:gd name="connsiteY6" fmla="*/ 0 h 461665"/>
              <a:gd name="connsiteX7" fmla="*/ 3677320 w 5346669"/>
              <a:gd name="connsiteY7" fmla="*/ 0 h 461665"/>
              <a:gd name="connsiteX8" fmla="*/ 4110994 w 5346669"/>
              <a:gd name="connsiteY8" fmla="*/ 0 h 461665"/>
              <a:gd name="connsiteX9" fmla="*/ 4705069 w 5346669"/>
              <a:gd name="connsiteY9" fmla="*/ 0 h 461665"/>
              <a:gd name="connsiteX10" fmla="*/ 5346669 w 5346669"/>
              <a:gd name="connsiteY10" fmla="*/ 0 h 461665"/>
              <a:gd name="connsiteX11" fmla="*/ 5346669 w 5346669"/>
              <a:gd name="connsiteY11" fmla="*/ 461665 h 461665"/>
              <a:gd name="connsiteX12" fmla="*/ 4806061 w 5346669"/>
              <a:gd name="connsiteY12" fmla="*/ 461665 h 461665"/>
              <a:gd name="connsiteX13" fmla="*/ 4372387 w 5346669"/>
              <a:gd name="connsiteY13" fmla="*/ 461665 h 461665"/>
              <a:gd name="connsiteX14" fmla="*/ 3885246 w 5346669"/>
              <a:gd name="connsiteY14" fmla="*/ 461665 h 461665"/>
              <a:gd name="connsiteX15" fmla="*/ 3398105 w 5346669"/>
              <a:gd name="connsiteY15" fmla="*/ 461665 h 461665"/>
              <a:gd name="connsiteX16" fmla="*/ 2804031 w 5346669"/>
              <a:gd name="connsiteY16" fmla="*/ 461665 h 461665"/>
              <a:gd name="connsiteX17" fmla="*/ 2316890 w 5346669"/>
              <a:gd name="connsiteY17" fmla="*/ 461665 h 461665"/>
              <a:gd name="connsiteX18" fmla="*/ 1722816 w 5346669"/>
              <a:gd name="connsiteY18" fmla="*/ 461665 h 461665"/>
              <a:gd name="connsiteX19" fmla="*/ 1128741 w 5346669"/>
              <a:gd name="connsiteY19" fmla="*/ 461665 h 461665"/>
              <a:gd name="connsiteX20" fmla="*/ 0 w 5346669"/>
              <a:gd name="connsiteY20" fmla="*/ 461665 h 461665"/>
              <a:gd name="connsiteX21" fmla="*/ 0 w 5346669"/>
              <a:gd name="connsiteY21" fmla="*/ 0 h 461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346669" h="461665" fill="none" extrusionOk="0">
                <a:moveTo>
                  <a:pt x="0" y="0"/>
                </a:moveTo>
                <a:cubicBezTo>
                  <a:pt x="182495" y="-21105"/>
                  <a:pt x="279909" y="3816"/>
                  <a:pt x="433674" y="0"/>
                </a:cubicBezTo>
                <a:cubicBezTo>
                  <a:pt x="587439" y="-3816"/>
                  <a:pt x="787625" y="20333"/>
                  <a:pt x="1081215" y="0"/>
                </a:cubicBezTo>
                <a:cubicBezTo>
                  <a:pt x="1374805" y="-20333"/>
                  <a:pt x="1490566" y="17257"/>
                  <a:pt x="1621823" y="0"/>
                </a:cubicBezTo>
                <a:cubicBezTo>
                  <a:pt x="1753080" y="-17257"/>
                  <a:pt x="2033479" y="3154"/>
                  <a:pt x="2322831" y="0"/>
                </a:cubicBezTo>
                <a:cubicBezTo>
                  <a:pt x="2612183" y="-3154"/>
                  <a:pt x="2587181" y="46137"/>
                  <a:pt x="2756505" y="0"/>
                </a:cubicBezTo>
                <a:cubicBezTo>
                  <a:pt x="2925829" y="-46137"/>
                  <a:pt x="3118266" y="49083"/>
                  <a:pt x="3243646" y="0"/>
                </a:cubicBezTo>
                <a:cubicBezTo>
                  <a:pt x="3369026" y="-49083"/>
                  <a:pt x="3533584" y="23404"/>
                  <a:pt x="3677320" y="0"/>
                </a:cubicBezTo>
                <a:cubicBezTo>
                  <a:pt x="3821056" y="-23404"/>
                  <a:pt x="4012180" y="26443"/>
                  <a:pt x="4110994" y="0"/>
                </a:cubicBezTo>
                <a:cubicBezTo>
                  <a:pt x="4209808" y="-26443"/>
                  <a:pt x="4477878" y="38069"/>
                  <a:pt x="4705069" y="0"/>
                </a:cubicBezTo>
                <a:cubicBezTo>
                  <a:pt x="4932260" y="-38069"/>
                  <a:pt x="5067967" y="76809"/>
                  <a:pt x="5346669" y="0"/>
                </a:cubicBezTo>
                <a:cubicBezTo>
                  <a:pt x="5391582" y="182402"/>
                  <a:pt x="5298184" y="231261"/>
                  <a:pt x="5346669" y="461665"/>
                </a:cubicBezTo>
                <a:cubicBezTo>
                  <a:pt x="5148122" y="464955"/>
                  <a:pt x="5059854" y="451108"/>
                  <a:pt x="4806061" y="461665"/>
                </a:cubicBezTo>
                <a:cubicBezTo>
                  <a:pt x="4552268" y="472222"/>
                  <a:pt x="4512200" y="454144"/>
                  <a:pt x="4372387" y="461665"/>
                </a:cubicBezTo>
                <a:cubicBezTo>
                  <a:pt x="4232574" y="469186"/>
                  <a:pt x="4061186" y="441359"/>
                  <a:pt x="3885246" y="461665"/>
                </a:cubicBezTo>
                <a:cubicBezTo>
                  <a:pt x="3709306" y="481971"/>
                  <a:pt x="3575760" y="434787"/>
                  <a:pt x="3398105" y="461665"/>
                </a:cubicBezTo>
                <a:cubicBezTo>
                  <a:pt x="3220450" y="488543"/>
                  <a:pt x="3092350" y="445280"/>
                  <a:pt x="2804031" y="461665"/>
                </a:cubicBezTo>
                <a:cubicBezTo>
                  <a:pt x="2515712" y="478050"/>
                  <a:pt x="2545791" y="461439"/>
                  <a:pt x="2316890" y="461665"/>
                </a:cubicBezTo>
                <a:cubicBezTo>
                  <a:pt x="2087989" y="461891"/>
                  <a:pt x="1918054" y="437384"/>
                  <a:pt x="1722816" y="461665"/>
                </a:cubicBezTo>
                <a:cubicBezTo>
                  <a:pt x="1527578" y="485946"/>
                  <a:pt x="1394819" y="398852"/>
                  <a:pt x="1128741" y="461665"/>
                </a:cubicBezTo>
                <a:cubicBezTo>
                  <a:pt x="862664" y="524478"/>
                  <a:pt x="493242" y="326680"/>
                  <a:pt x="0" y="461665"/>
                </a:cubicBezTo>
                <a:cubicBezTo>
                  <a:pt x="-4792" y="337020"/>
                  <a:pt x="4977" y="176829"/>
                  <a:pt x="0" y="0"/>
                </a:cubicBezTo>
                <a:close/>
              </a:path>
              <a:path w="5346669" h="461665" stroke="0" extrusionOk="0">
                <a:moveTo>
                  <a:pt x="0" y="0"/>
                </a:moveTo>
                <a:cubicBezTo>
                  <a:pt x="168433" y="-41636"/>
                  <a:pt x="420417" y="10425"/>
                  <a:pt x="647541" y="0"/>
                </a:cubicBezTo>
                <a:cubicBezTo>
                  <a:pt x="874665" y="-10425"/>
                  <a:pt x="953980" y="30956"/>
                  <a:pt x="1134682" y="0"/>
                </a:cubicBezTo>
                <a:cubicBezTo>
                  <a:pt x="1315384" y="-30956"/>
                  <a:pt x="1421109" y="53488"/>
                  <a:pt x="1675290" y="0"/>
                </a:cubicBezTo>
                <a:cubicBezTo>
                  <a:pt x="1929471" y="-53488"/>
                  <a:pt x="2126602" y="58868"/>
                  <a:pt x="2376297" y="0"/>
                </a:cubicBezTo>
                <a:cubicBezTo>
                  <a:pt x="2625992" y="-58868"/>
                  <a:pt x="2720020" y="53773"/>
                  <a:pt x="2863438" y="0"/>
                </a:cubicBezTo>
                <a:cubicBezTo>
                  <a:pt x="3006856" y="-53773"/>
                  <a:pt x="3195478" y="24590"/>
                  <a:pt x="3510979" y="0"/>
                </a:cubicBezTo>
                <a:cubicBezTo>
                  <a:pt x="3826480" y="-24590"/>
                  <a:pt x="3945134" y="9064"/>
                  <a:pt x="4158520" y="0"/>
                </a:cubicBezTo>
                <a:cubicBezTo>
                  <a:pt x="4371906" y="-9064"/>
                  <a:pt x="4469505" y="27138"/>
                  <a:pt x="4699128" y="0"/>
                </a:cubicBezTo>
                <a:cubicBezTo>
                  <a:pt x="4928751" y="-27138"/>
                  <a:pt x="5092783" y="34845"/>
                  <a:pt x="5346669" y="0"/>
                </a:cubicBezTo>
                <a:cubicBezTo>
                  <a:pt x="5384463" y="230424"/>
                  <a:pt x="5301977" y="297289"/>
                  <a:pt x="5346669" y="461665"/>
                </a:cubicBezTo>
                <a:cubicBezTo>
                  <a:pt x="5181839" y="469933"/>
                  <a:pt x="5020143" y="426208"/>
                  <a:pt x="4699128" y="461665"/>
                </a:cubicBezTo>
                <a:cubicBezTo>
                  <a:pt x="4378113" y="497122"/>
                  <a:pt x="4356316" y="457233"/>
                  <a:pt x="4211987" y="461665"/>
                </a:cubicBezTo>
                <a:cubicBezTo>
                  <a:pt x="4067658" y="466097"/>
                  <a:pt x="3900252" y="426308"/>
                  <a:pt x="3778313" y="461665"/>
                </a:cubicBezTo>
                <a:cubicBezTo>
                  <a:pt x="3656374" y="497022"/>
                  <a:pt x="3283834" y="450084"/>
                  <a:pt x="3077305" y="461665"/>
                </a:cubicBezTo>
                <a:cubicBezTo>
                  <a:pt x="2870776" y="473246"/>
                  <a:pt x="2614230" y="416986"/>
                  <a:pt x="2483231" y="461665"/>
                </a:cubicBezTo>
                <a:cubicBezTo>
                  <a:pt x="2352232" y="506344"/>
                  <a:pt x="2192032" y="404081"/>
                  <a:pt x="1942623" y="461665"/>
                </a:cubicBezTo>
                <a:cubicBezTo>
                  <a:pt x="1693214" y="519249"/>
                  <a:pt x="1613925" y="400828"/>
                  <a:pt x="1402015" y="461665"/>
                </a:cubicBezTo>
                <a:cubicBezTo>
                  <a:pt x="1190105" y="522502"/>
                  <a:pt x="1089191" y="410931"/>
                  <a:pt x="861408" y="461665"/>
                </a:cubicBezTo>
                <a:cubicBezTo>
                  <a:pt x="633625" y="512399"/>
                  <a:pt x="215238" y="450019"/>
                  <a:pt x="0" y="461665"/>
                </a:cubicBezTo>
                <a:cubicBezTo>
                  <a:pt x="-36396" y="311902"/>
                  <a:pt x="9521" y="118644"/>
                  <a:pt x="0" y="0"/>
                </a:cubicBezTo>
                <a:close/>
              </a:path>
            </a:pathLst>
          </a:cu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xtLst>
              <a:ext uri="{C807C97D-BFC1-408E-A445-0C87EB9F89A2}">
                <ask:lineSketchStyleProps xmlns:ask="http://schemas.microsoft.com/office/drawing/2018/sketchyshapes" sd="2215279637">
                  <a:prstGeom prst="rect">
                    <a:avLst/>
                  </a:prstGeom>
                  <ask:type>
                    <ask:lineSketchScribble/>
                  </ask:type>
                </ask:lineSketchStyleProps>
              </a:ext>
            </a:extLst>
          </a:ln>
          <a:effectLst>
            <a:innerShdw blurRad="114300">
              <a:prstClr val="black"/>
            </a:innerShdw>
          </a:effectLst>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2400" spc="-35" dirty="0">
                <a:latin typeface="Verdana"/>
              </a:rPr>
              <a:t>EDA (Exploratory Data Analysis):-</a:t>
            </a:r>
          </a:p>
        </p:txBody>
      </p:sp>
      <p:sp>
        <p:nvSpPr>
          <p:cNvPr id="3" name="TextBox 2">
            <a:extLst>
              <a:ext uri="{FF2B5EF4-FFF2-40B4-BE49-F238E27FC236}">
                <a16:creationId xmlns:a16="http://schemas.microsoft.com/office/drawing/2014/main" id="{D6BA70BC-52B4-979D-E9C4-DD7F87E69EF0}"/>
              </a:ext>
            </a:extLst>
          </p:cNvPr>
          <p:cNvSpPr txBox="1"/>
          <p:nvPr/>
        </p:nvSpPr>
        <p:spPr>
          <a:xfrm>
            <a:off x="377451" y="970005"/>
            <a:ext cx="6437006" cy="339195"/>
          </a:xfrm>
          <a:prstGeom prst="rect">
            <a:avLst/>
          </a:prstGeom>
          <a:noFill/>
        </p:spPr>
        <p:txBody>
          <a:bodyPr wrap="square" rtlCol="0">
            <a:spAutoFit/>
          </a:bodyPr>
          <a:lstStyle/>
          <a:p>
            <a:pPr marL="297180" indent="-285750">
              <a:lnSpc>
                <a:spcPct val="125000"/>
              </a:lnSpc>
              <a:spcBef>
                <a:spcPts val="110"/>
              </a:spcBef>
              <a:spcAft>
                <a:spcPts val="115"/>
              </a:spcAft>
              <a:buFont typeface="Wingdings" panose="05000000000000000000" pitchFamily="2" charset="2"/>
              <a:buChar char="Ø"/>
            </a:pPr>
            <a:r>
              <a:rPr lang="en-US" b="1" i="0" dirty="0">
                <a:solidFill>
                  <a:srgbClr val="212121"/>
                </a:solidFill>
                <a:effectLst/>
                <a:latin typeface="Roboto" panose="02000000000000000000" pitchFamily="2" charset="0"/>
              </a:rPr>
              <a:t>Normalize </a:t>
            </a:r>
            <a:r>
              <a:rPr lang="en-US" b="1" i="0" dirty="0" err="1">
                <a:solidFill>
                  <a:srgbClr val="212121"/>
                </a:solidFill>
                <a:effectLst/>
                <a:latin typeface="Roboto" panose="02000000000000000000" pitchFamily="2" charset="0"/>
              </a:rPr>
              <a:t>Rented_Bike_Count</a:t>
            </a:r>
            <a:r>
              <a:rPr lang="en-US" b="1" i="0" dirty="0">
                <a:solidFill>
                  <a:srgbClr val="212121"/>
                </a:solidFill>
                <a:effectLst/>
                <a:latin typeface="Roboto" panose="02000000000000000000" pitchFamily="2" charset="0"/>
              </a:rPr>
              <a:t> column data:-</a:t>
            </a:r>
            <a:endParaRPr lang="en-US" b="0" i="0" dirty="0">
              <a:solidFill>
                <a:srgbClr val="212121"/>
              </a:solidFill>
              <a:effectLst/>
              <a:latin typeface="Roboto" panose="02000000000000000000" pitchFamily="2" charset="0"/>
            </a:endParaRPr>
          </a:p>
        </p:txBody>
      </p:sp>
      <p:sp>
        <p:nvSpPr>
          <p:cNvPr id="4" name="TextBox 3">
            <a:extLst>
              <a:ext uri="{FF2B5EF4-FFF2-40B4-BE49-F238E27FC236}">
                <a16:creationId xmlns:a16="http://schemas.microsoft.com/office/drawing/2014/main" id="{0346317A-AD6F-84D9-0158-FD7F801EA217}"/>
              </a:ext>
            </a:extLst>
          </p:cNvPr>
          <p:cNvSpPr txBox="1"/>
          <p:nvPr/>
        </p:nvSpPr>
        <p:spPr>
          <a:xfrm>
            <a:off x="662654" y="1299673"/>
            <a:ext cx="7845621" cy="307777"/>
          </a:xfrm>
          <a:prstGeom prst="rect">
            <a:avLst/>
          </a:prstGeom>
          <a:noFill/>
        </p:spPr>
        <p:txBody>
          <a:bodyPr wrap="square">
            <a:spAutoFit/>
          </a:bodyPr>
          <a:lstStyle/>
          <a:p>
            <a:pPr marL="285750" indent="-285750" algn="l">
              <a:buFont typeface="Wingdings" panose="05000000000000000000" pitchFamily="2" charset="2"/>
              <a:buChar char="§"/>
            </a:pPr>
            <a:r>
              <a:rPr lang="en-US" b="0" i="0" dirty="0">
                <a:solidFill>
                  <a:srgbClr val="212121"/>
                </a:solidFill>
                <a:effectLst/>
                <a:latin typeface="Roboto" panose="02000000000000000000" pitchFamily="2" charset="0"/>
              </a:rPr>
              <a:t>The main purpose of data normalization is to minimize or even exclude duplicated data</a:t>
            </a:r>
          </a:p>
        </p:txBody>
      </p:sp>
      <p:sp>
        <p:nvSpPr>
          <p:cNvPr id="7" name="TextBox 6">
            <a:extLst>
              <a:ext uri="{FF2B5EF4-FFF2-40B4-BE49-F238E27FC236}">
                <a16:creationId xmlns:a16="http://schemas.microsoft.com/office/drawing/2014/main" id="{4DC4152D-8861-0ABD-EDC1-69601C26EBA9}"/>
              </a:ext>
            </a:extLst>
          </p:cNvPr>
          <p:cNvSpPr txBox="1"/>
          <p:nvPr/>
        </p:nvSpPr>
        <p:spPr>
          <a:xfrm>
            <a:off x="469245" y="4308245"/>
            <a:ext cx="8304641" cy="738664"/>
          </a:xfrm>
          <a:prstGeom prst="rect">
            <a:avLst/>
          </a:prstGeom>
          <a:noFill/>
        </p:spPr>
        <p:txBody>
          <a:bodyPr wrap="square">
            <a:spAutoFit/>
          </a:bodyPr>
          <a:lstStyle/>
          <a:p>
            <a:pPr marL="285750" lvl="2" indent="-285750">
              <a:buFont typeface="Arial" panose="020B0604020202020204" pitchFamily="34" charset="0"/>
              <a:buChar char="•"/>
            </a:pPr>
            <a:r>
              <a:rPr lang="en-US" dirty="0"/>
              <a:t>The above graph show that rented bike has moderate right skewness.</a:t>
            </a:r>
          </a:p>
          <a:p>
            <a:pPr marL="285750" lvl="2" indent="-285750">
              <a:buFont typeface="Arial" panose="020B0604020202020204" pitchFamily="34" charset="0"/>
              <a:buChar char="•"/>
            </a:pPr>
            <a:r>
              <a:rPr lang="en-US" dirty="0"/>
              <a:t>As per the linear regression the distribution of target variable/dependent variable has to be normal.</a:t>
            </a:r>
          </a:p>
          <a:p>
            <a:pPr marL="285750" lvl="2" indent="-285750">
              <a:buFont typeface="Arial" panose="020B0604020202020204" pitchFamily="34" charset="0"/>
              <a:buChar char="•"/>
            </a:pPr>
            <a:r>
              <a:rPr lang="en-US" dirty="0"/>
              <a:t>We must perform some operation to make it normal.</a:t>
            </a:r>
          </a:p>
        </p:txBody>
      </p:sp>
      <p:pic>
        <p:nvPicPr>
          <p:cNvPr id="9" name="Picture 8">
            <a:extLst>
              <a:ext uri="{FF2B5EF4-FFF2-40B4-BE49-F238E27FC236}">
                <a16:creationId xmlns:a16="http://schemas.microsoft.com/office/drawing/2014/main" id="{4734452E-E89B-CBB9-E72C-B4B534372F66}"/>
              </a:ext>
            </a:extLst>
          </p:cNvPr>
          <p:cNvPicPr>
            <a:picLocks noChangeAspect="1"/>
          </p:cNvPicPr>
          <p:nvPr/>
        </p:nvPicPr>
        <p:blipFill>
          <a:blip r:embed="rId2"/>
          <a:stretch>
            <a:fillRect/>
          </a:stretch>
        </p:blipFill>
        <p:spPr>
          <a:xfrm>
            <a:off x="1459481" y="1607450"/>
            <a:ext cx="6225038" cy="2675084"/>
          </a:xfrm>
          <a:prstGeom prst="rect">
            <a:avLst/>
          </a:prstGeom>
        </p:spPr>
      </p:pic>
    </p:spTree>
    <p:extLst>
      <p:ext uri="{BB962C8B-B14F-4D97-AF65-F5344CB8AC3E}">
        <p14:creationId xmlns:p14="http://schemas.microsoft.com/office/powerpoint/2010/main" val="35107393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5E71C88-E4D2-1915-6AA2-E4E46FA749E1}"/>
              </a:ext>
            </a:extLst>
          </p:cNvPr>
          <p:cNvSpPr txBox="1"/>
          <p:nvPr/>
        </p:nvSpPr>
        <p:spPr>
          <a:xfrm>
            <a:off x="480131" y="174640"/>
            <a:ext cx="5346669" cy="461665"/>
          </a:xfrm>
          <a:custGeom>
            <a:avLst/>
            <a:gdLst>
              <a:gd name="connsiteX0" fmla="*/ 0 w 5346669"/>
              <a:gd name="connsiteY0" fmla="*/ 0 h 461665"/>
              <a:gd name="connsiteX1" fmla="*/ 433674 w 5346669"/>
              <a:gd name="connsiteY1" fmla="*/ 0 h 461665"/>
              <a:gd name="connsiteX2" fmla="*/ 1081215 w 5346669"/>
              <a:gd name="connsiteY2" fmla="*/ 0 h 461665"/>
              <a:gd name="connsiteX3" fmla="*/ 1621823 w 5346669"/>
              <a:gd name="connsiteY3" fmla="*/ 0 h 461665"/>
              <a:gd name="connsiteX4" fmla="*/ 2322831 w 5346669"/>
              <a:gd name="connsiteY4" fmla="*/ 0 h 461665"/>
              <a:gd name="connsiteX5" fmla="*/ 2756505 w 5346669"/>
              <a:gd name="connsiteY5" fmla="*/ 0 h 461665"/>
              <a:gd name="connsiteX6" fmla="*/ 3243646 w 5346669"/>
              <a:gd name="connsiteY6" fmla="*/ 0 h 461665"/>
              <a:gd name="connsiteX7" fmla="*/ 3677320 w 5346669"/>
              <a:gd name="connsiteY7" fmla="*/ 0 h 461665"/>
              <a:gd name="connsiteX8" fmla="*/ 4110994 w 5346669"/>
              <a:gd name="connsiteY8" fmla="*/ 0 h 461665"/>
              <a:gd name="connsiteX9" fmla="*/ 4705069 w 5346669"/>
              <a:gd name="connsiteY9" fmla="*/ 0 h 461665"/>
              <a:gd name="connsiteX10" fmla="*/ 5346669 w 5346669"/>
              <a:gd name="connsiteY10" fmla="*/ 0 h 461665"/>
              <a:gd name="connsiteX11" fmla="*/ 5346669 w 5346669"/>
              <a:gd name="connsiteY11" fmla="*/ 461665 h 461665"/>
              <a:gd name="connsiteX12" fmla="*/ 4806061 w 5346669"/>
              <a:gd name="connsiteY12" fmla="*/ 461665 h 461665"/>
              <a:gd name="connsiteX13" fmla="*/ 4372387 w 5346669"/>
              <a:gd name="connsiteY13" fmla="*/ 461665 h 461665"/>
              <a:gd name="connsiteX14" fmla="*/ 3885246 w 5346669"/>
              <a:gd name="connsiteY14" fmla="*/ 461665 h 461665"/>
              <a:gd name="connsiteX15" fmla="*/ 3398105 w 5346669"/>
              <a:gd name="connsiteY15" fmla="*/ 461665 h 461665"/>
              <a:gd name="connsiteX16" fmla="*/ 2804031 w 5346669"/>
              <a:gd name="connsiteY16" fmla="*/ 461665 h 461665"/>
              <a:gd name="connsiteX17" fmla="*/ 2316890 w 5346669"/>
              <a:gd name="connsiteY17" fmla="*/ 461665 h 461665"/>
              <a:gd name="connsiteX18" fmla="*/ 1722816 w 5346669"/>
              <a:gd name="connsiteY18" fmla="*/ 461665 h 461665"/>
              <a:gd name="connsiteX19" fmla="*/ 1128741 w 5346669"/>
              <a:gd name="connsiteY19" fmla="*/ 461665 h 461665"/>
              <a:gd name="connsiteX20" fmla="*/ 0 w 5346669"/>
              <a:gd name="connsiteY20" fmla="*/ 461665 h 461665"/>
              <a:gd name="connsiteX21" fmla="*/ 0 w 5346669"/>
              <a:gd name="connsiteY21" fmla="*/ 0 h 461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346669" h="461665" fill="none" extrusionOk="0">
                <a:moveTo>
                  <a:pt x="0" y="0"/>
                </a:moveTo>
                <a:cubicBezTo>
                  <a:pt x="182495" y="-21105"/>
                  <a:pt x="279909" y="3816"/>
                  <a:pt x="433674" y="0"/>
                </a:cubicBezTo>
                <a:cubicBezTo>
                  <a:pt x="587439" y="-3816"/>
                  <a:pt x="787625" y="20333"/>
                  <a:pt x="1081215" y="0"/>
                </a:cubicBezTo>
                <a:cubicBezTo>
                  <a:pt x="1374805" y="-20333"/>
                  <a:pt x="1490566" y="17257"/>
                  <a:pt x="1621823" y="0"/>
                </a:cubicBezTo>
                <a:cubicBezTo>
                  <a:pt x="1753080" y="-17257"/>
                  <a:pt x="2033479" y="3154"/>
                  <a:pt x="2322831" y="0"/>
                </a:cubicBezTo>
                <a:cubicBezTo>
                  <a:pt x="2612183" y="-3154"/>
                  <a:pt x="2587181" y="46137"/>
                  <a:pt x="2756505" y="0"/>
                </a:cubicBezTo>
                <a:cubicBezTo>
                  <a:pt x="2925829" y="-46137"/>
                  <a:pt x="3118266" y="49083"/>
                  <a:pt x="3243646" y="0"/>
                </a:cubicBezTo>
                <a:cubicBezTo>
                  <a:pt x="3369026" y="-49083"/>
                  <a:pt x="3533584" y="23404"/>
                  <a:pt x="3677320" y="0"/>
                </a:cubicBezTo>
                <a:cubicBezTo>
                  <a:pt x="3821056" y="-23404"/>
                  <a:pt x="4012180" y="26443"/>
                  <a:pt x="4110994" y="0"/>
                </a:cubicBezTo>
                <a:cubicBezTo>
                  <a:pt x="4209808" y="-26443"/>
                  <a:pt x="4477878" y="38069"/>
                  <a:pt x="4705069" y="0"/>
                </a:cubicBezTo>
                <a:cubicBezTo>
                  <a:pt x="4932260" y="-38069"/>
                  <a:pt x="5067967" y="76809"/>
                  <a:pt x="5346669" y="0"/>
                </a:cubicBezTo>
                <a:cubicBezTo>
                  <a:pt x="5391582" y="182402"/>
                  <a:pt x="5298184" y="231261"/>
                  <a:pt x="5346669" y="461665"/>
                </a:cubicBezTo>
                <a:cubicBezTo>
                  <a:pt x="5148122" y="464955"/>
                  <a:pt x="5059854" y="451108"/>
                  <a:pt x="4806061" y="461665"/>
                </a:cubicBezTo>
                <a:cubicBezTo>
                  <a:pt x="4552268" y="472222"/>
                  <a:pt x="4512200" y="454144"/>
                  <a:pt x="4372387" y="461665"/>
                </a:cubicBezTo>
                <a:cubicBezTo>
                  <a:pt x="4232574" y="469186"/>
                  <a:pt x="4061186" y="441359"/>
                  <a:pt x="3885246" y="461665"/>
                </a:cubicBezTo>
                <a:cubicBezTo>
                  <a:pt x="3709306" y="481971"/>
                  <a:pt x="3575760" y="434787"/>
                  <a:pt x="3398105" y="461665"/>
                </a:cubicBezTo>
                <a:cubicBezTo>
                  <a:pt x="3220450" y="488543"/>
                  <a:pt x="3092350" y="445280"/>
                  <a:pt x="2804031" y="461665"/>
                </a:cubicBezTo>
                <a:cubicBezTo>
                  <a:pt x="2515712" y="478050"/>
                  <a:pt x="2545791" y="461439"/>
                  <a:pt x="2316890" y="461665"/>
                </a:cubicBezTo>
                <a:cubicBezTo>
                  <a:pt x="2087989" y="461891"/>
                  <a:pt x="1918054" y="437384"/>
                  <a:pt x="1722816" y="461665"/>
                </a:cubicBezTo>
                <a:cubicBezTo>
                  <a:pt x="1527578" y="485946"/>
                  <a:pt x="1394819" y="398852"/>
                  <a:pt x="1128741" y="461665"/>
                </a:cubicBezTo>
                <a:cubicBezTo>
                  <a:pt x="862664" y="524478"/>
                  <a:pt x="493242" y="326680"/>
                  <a:pt x="0" y="461665"/>
                </a:cubicBezTo>
                <a:cubicBezTo>
                  <a:pt x="-4792" y="337020"/>
                  <a:pt x="4977" y="176829"/>
                  <a:pt x="0" y="0"/>
                </a:cubicBezTo>
                <a:close/>
              </a:path>
              <a:path w="5346669" h="461665" stroke="0" extrusionOk="0">
                <a:moveTo>
                  <a:pt x="0" y="0"/>
                </a:moveTo>
                <a:cubicBezTo>
                  <a:pt x="168433" y="-41636"/>
                  <a:pt x="420417" y="10425"/>
                  <a:pt x="647541" y="0"/>
                </a:cubicBezTo>
                <a:cubicBezTo>
                  <a:pt x="874665" y="-10425"/>
                  <a:pt x="953980" y="30956"/>
                  <a:pt x="1134682" y="0"/>
                </a:cubicBezTo>
                <a:cubicBezTo>
                  <a:pt x="1315384" y="-30956"/>
                  <a:pt x="1421109" y="53488"/>
                  <a:pt x="1675290" y="0"/>
                </a:cubicBezTo>
                <a:cubicBezTo>
                  <a:pt x="1929471" y="-53488"/>
                  <a:pt x="2126602" y="58868"/>
                  <a:pt x="2376297" y="0"/>
                </a:cubicBezTo>
                <a:cubicBezTo>
                  <a:pt x="2625992" y="-58868"/>
                  <a:pt x="2720020" y="53773"/>
                  <a:pt x="2863438" y="0"/>
                </a:cubicBezTo>
                <a:cubicBezTo>
                  <a:pt x="3006856" y="-53773"/>
                  <a:pt x="3195478" y="24590"/>
                  <a:pt x="3510979" y="0"/>
                </a:cubicBezTo>
                <a:cubicBezTo>
                  <a:pt x="3826480" y="-24590"/>
                  <a:pt x="3945134" y="9064"/>
                  <a:pt x="4158520" y="0"/>
                </a:cubicBezTo>
                <a:cubicBezTo>
                  <a:pt x="4371906" y="-9064"/>
                  <a:pt x="4469505" y="27138"/>
                  <a:pt x="4699128" y="0"/>
                </a:cubicBezTo>
                <a:cubicBezTo>
                  <a:pt x="4928751" y="-27138"/>
                  <a:pt x="5092783" y="34845"/>
                  <a:pt x="5346669" y="0"/>
                </a:cubicBezTo>
                <a:cubicBezTo>
                  <a:pt x="5384463" y="230424"/>
                  <a:pt x="5301977" y="297289"/>
                  <a:pt x="5346669" y="461665"/>
                </a:cubicBezTo>
                <a:cubicBezTo>
                  <a:pt x="5181839" y="469933"/>
                  <a:pt x="5020143" y="426208"/>
                  <a:pt x="4699128" y="461665"/>
                </a:cubicBezTo>
                <a:cubicBezTo>
                  <a:pt x="4378113" y="497122"/>
                  <a:pt x="4356316" y="457233"/>
                  <a:pt x="4211987" y="461665"/>
                </a:cubicBezTo>
                <a:cubicBezTo>
                  <a:pt x="4067658" y="466097"/>
                  <a:pt x="3900252" y="426308"/>
                  <a:pt x="3778313" y="461665"/>
                </a:cubicBezTo>
                <a:cubicBezTo>
                  <a:pt x="3656374" y="497022"/>
                  <a:pt x="3283834" y="450084"/>
                  <a:pt x="3077305" y="461665"/>
                </a:cubicBezTo>
                <a:cubicBezTo>
                  <a:pt x="2870776" y="473246"/>
                  <a:pt x="2614230" y="416986"/>
                  <a:pt x="2483231" y="461665"/>
                </a:cubicBezTo>
                <a:cubicBezTo>
                  <a:pt x="2352232" y="506344"/>
                  <a:pt x="2192032" y="404081"/>
                  <a:pt x="1942623" y="461665"/>
                </a:cubicBezTo>
                <a:cubicBezTo>
                  <a:pt x="1693214" y="519249"/>
                  <a:pt x="1613925" y="400828"/>
                  <a:pt x="1402015" y="461665"/>
                </a:cubicBezTo>
                <a:cubicBezTo>
                  <a:pt x="1190105" y="522502"/>
                  <a:pt x="1089191" y="410931"/>
                  <a:pt x="861408" y="461665"/>
                </a:cubicBezTo>
                <a:cubicBezTo>
                  <a:pt x="633625" y="512399"/>
                  <a:pt x="215238" y="450019"/>
                  <a:pt x="0" y="461665"/>
                </a:cubicBezTo>
                <a:cubicBezTo>
                  <a:pt x="-36396" y="311902"/>
                  <a:pt x="9521" y="118644"/>
                  <a:pt x="0" y="0"/>
                </a:cubicBezTo>
                <a:close/>
              </a:path>
            </a:pathLst>
          </a:cu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xtLst>
              <a:ext uri="{C807C97D-BFC1-408E-A445-0C87EB9F89A2}">
                <ask:lineSketchStyleProps xmlns:ask="http://schemas.microsoft.com/office/drawing/2018/sketchyshapes" sd="2215279637">
                  <a:prstGeom prst="rect">
                    <a:avLst/>
                  </a:prstGeom>
                  <ask:type>
                    <ask:lineSketchScribble/>
                  </ask:type>
                </ask:lineSketchStyleProps>
              </a:ext>
            </a:extLst>
          </a:ln>
          <a:effectLst>
            <a:innerShdw blurRad="114300">
              <a:prstClr val="black"/>
            </a:innerShdw>
          </a:effectLst>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2400" spc="-35" dirty="0">
                <a:latin typeface="Verdana"/>
              </a:rPr>
              <a:t>EDA (Exploratory Data Analysis):-</a:t>
            </a:r>
          </a:p>
        </p:txBody>
      </p:sp>
      <p:sp>
        <p:nvSpPr>
          <p:cNvPr id="3" name="TextBox 2">
            <a:extLst>
              <a:ext uri="{FF2B5EF4-FFF2-40B4-BE49-F238E27FC236}">
                <a16:creationId xmlns:a16="http://schemas.microsoft.com/office/drawing/2014/main" id="{D6BA70BC-52B4-979D-E9C4-DD7F87E69EF0}"/>
              </a:ext>
            </a:extLst>
          </p:cNvPr>
          <p:cNvSpPr txBox="1"/>
          <p:nvPr/>
        </p:nvSpPr>
        <p:spPr>
          <a:xfrm>
            <a:off x="389424" y="742697"/>
            <a:ext cx="6437006" cy="634148"/>
          </a:xfrm>
          <a:prstGeom prst="rect">
            <a:avLst/>
          </a:prstGeom>
          <a:noFill/>
        </p:spPr>
        <p:txBody>
          <a:bodyPr wrap="square" rtlCol="0">
            <a:spAutoFit/>
          </a:bodyPr>
          <a:lstStyle/>
          <a:p>
            <a:pPr marL="297180" indent="-285750">
              <a:lnSpc>
                <a:spcPct val="125000"/>
              </a:lnSpc>
              <a:spcBef>
                <a:spcPts val="110"/>
              </a:spcBef>
              <a:spcAft>
                <a:spcPts val="115"/>
              </a:spcAft>
              <a:buFont typeface="Wingdings" panose="05000000000000000000" pitchFamily="2" charset="2"/>
              <a:buChar char="Ø"/>
            </a:pPr>
            <a:r>
              <a:rPr lang="en-US" b="1" i="0" dirty="0">
                <a:solidFill>
                  <a:srgbClr val="212121"/>
                </a:solidFill>
                <a:effectLst/>
                <a:latin typeface="Roboto" panose="02000000000000000000" pitchFamily="2" charset="0"/>
              </a:rPr>
              <a:t>Checking of Correlation between variables:-</a:t>
            </a:r>
            <a:endParaRPr lang="en-US" b="0" i="0" dirty="0">
              <a:solidFill>
                <a:srgbClr val="212121"/>
              </a:solidFill>
              <a:effectLst/>
              <a:latin typeface="Roboto" panose="02000000000000000000" pitchFamily="2" charset="0"/>
            </a:endParaRPr>
          </a:p>
          <a:p>
            <a:pPr marL="297180" indent="-285750">
              <a:lnSpc>
                <a:spcPct val="125000"/>
              </a:lnSpc>
              <a:spcBef>
                <a:spcPts val="110"/>
              </a:spcBef>
              <a:spcAft>
                <a:spcPts val="115"/>
              </a:spcAft>
              <a:buFont typeface="Wingdings" panose="05000000000000000000" pitchFamily="2" charset="2"/>
              <a:buChar char="Ø"/>
            </a:pPr>
            <a:endParaRPr lang="en-US" b="0" i="0" dirty="0">
              <a:solidFill>
                <a:srgbClr val="212121"/>
              </a:solidFill>
              <a:effectLst/>
              <a:latin typeface="Roboto" panose="02000000000000000000" pitchFamily="2" charset="0"/>
            </a:endParaRPr>
          </a:p>
        </p:txBody>
      </p:sp>
      <p:sp>
        <p:nvSpPr>
          <p:cNvPr id="4" name="TextBox 3">
            <a:extLst>
              <a:ext uri="{FF2B5EF4-FFF2-40B4-BE49-F238E27FC236}">
                <a16:creationId xmlns:a16="http://schemas.microsoft.com/office/drawing/2014/main" id="{0346317A-AD6F-84D9-0158-FD7F801EA217}"/>
              </a:ext>
            </a:extLst>
          </p:cNvPr>
          <p:cNvSpPr txBox="1"/>
          <p:nvPr/>
        </p:nvSpPr>
        <p:spPr>
          <a:xfrm>
            <a:off x="727682" y="972683"/>
            <a:ext cx="3909346" cy="1169551"/>
          </a:xfrm>
          <a:prstGeom prst="rect">
            <a:avLst/>
          </a:prstGeom>
          <a:noFill/>
        </p:spPr>
        <p:txBody>
          <a:bodyPr wrap="square">
            <a:spAutoFit/>
          </a:bodyPr>
          <a:lstStyle/>
          <a:p>
            <a:pPr marL="285750" indent="-285750" algn="l">
              <a:buFont typeface="Arial" panose="020B0604020202020204" pitchFamily="34" charset="0"/>
              <a:buChar char="•"/>
            </a:pPr>
            <a:r>
              <a:rPr lang="en-US" dirty="0"/>
              <a:t>Ordinary least squares (OLS) regression is a statistical method of analysis that estimates the relationship between one or more independent variables and a dependent variable.</a:t>
            </a:r>
          </a:p>
        </p:txBody>
      </p:sp>
      <p:pic>
        <p:nvPicPr>
          <p:cNvPr id="6" name="Picture 5">
            <a:extLst>
              <a:ext uri="{FF2B5EF4-FFF2-40B4-BE49-F238E27FC236}">
                <a16:creationId xmlns:a16="http://schemas.microsoft.com/office/drawing/2014/main" id="{7918CFC0-DD28-CE70-61D4-11F441682C98}"/>
              </a:ext>
            </a:extLst>
          </p:cNvPr>
          <p:cNvPicPr>
            <a:picLocks noChangeAspect="1"/>
          </p:cNvPicPr>
          <p:nvPr/>
        </p:nvPicPr>
        <p:blipFill>
          <a:blip r:embed="rId2"/>
          <a:stretch>
            <a:fillRect/>
          </a:stretch>
        </p:blipFill>
        <p:spPr>
          <a:xfrm>
            <a:off x="6113452" y="1059771"/>
            <a:ext cx="2931801" cy="3341032"/>
          </a:xfrm>
          <a:prstGeom prst="rect">
            <a:avLst/>
          </a:prstGeom>
        </p:spPr>
      </p:pic>
      <p:sp>
        <p:nvSpPr>
          <p:cNvPr id="10" name="TextBox 9">
            <a:extLst>
              <a:ext uri="{FF2B5EF4-FFF2-40B4-BE49-F238E27FC236}">
                <a16:creationId xmlns:a16="http://schemas.microsoft.com/office/drawing/2014/main" id="{A35D7DAC-05CB-7C4D-4B30-AADF4BE5CA65}"/>
              </a:ext>
            </a:extLst>
          </p:cNvPr>
          <p:cNvSpPr txBox="1"/>
          <p:nvPr/>
        </p:nvSpPr>
        <p:spPr>
          <a:xfrm>
            <a:off x="378538" y="2066034"/>
            <a:ext cx="5890545" cy="2677656"/>
          </a:xfrm>
          <a:prstGeom prst="rect">
            <a:avLst/>
          </a:prstGeom>
          <a:noFill/>
        </p:spPr>
        <p:txBody>
          <a:bodyPr wrap="square">
            <a:spAutoFit/>
          </a:bodyPr>
          <a:lstStyle/>
          <a:p>
            <a:pPr marL="285750" indent="-285750" algn="l">
              <a:buFont typeface="Wingdings" panose="05000000000000000000" pitchFamily="2" charset="2"/>
              <a:buChar char="v"/>
            </a:pPr>
            <a:r>
              <a:rPr lang="en-US" dirty="0"/>
              <a:t>R square and Adj Square are near to each other. 40% of variance in the Rented Bike count is explained by the model.</a:t>
            </a:r>
          </a:p>
          <a:p>
            <a:pPr marL="285750" indent="-285750" algn="l">
              <a:buFont typeface="Wingdings" panose="05000000000000000000" pitchFamily="2" charset="2"/>
              <a:buChar char="v"/>
            </a:pPr>
            <a:r>
              <a:rPr lang="en-US" dirty="0"/>
              <a:t>For F statistic , P value is less than 0.05 for 5% level of significance.</a:t>
            </a:r>
          </a:p>
          <a:p>
            <a:pPr marL="285750" indent="-285750" algn="l">
              <a:buFont typeface="Wingdings" panose="05000000000000000000" pitchFamily="2" charset="2"/>
              <a:buChar char="v"/>
            </a:pPr>
            <a:r>
              <a:rPr lang="en-US" dirty="0"/>
              <a:t>P value of dew point temp and visibility are very high, and they are not significant.</a:t>
            </a:r>
          </a:p>
          <a:p>
            <a:pPr marL="285750" indent="-285750" algn="l">
              <a:buFont typeface="Wingdings" panose="05000000000000000000" pitchFamily="2" charset="2"/>
              <a:buChar char="v"/>
            </a:pPr>
            <a:r>
              <a:rPr lang="en-US" dirty="0"/>
              <a:t>Omnibus tests the skewness and kurtosis of the residuals. Here the value of Omnibus is high., it shows we have skewness in our data.</a:t>
            </a:r>
          </a:p>
          <a:p>
            <a:pPr marL="285750" indent="-285750" algn="l">
              <a:buFont typeface="Wingdings" panose="05000000000000000000" pitchFamily="2" charset="2"/>
              <a:buChar char="v"/>
            </a:pPr>
            <a:r>
              <a:rPr lang="en-US" dirty="0"/>
              <a:t>The condition number is large, 3.11e+04. This might indicate that there are strong multicollinearity or other numerical problems.</a:t>
            </a:r>
          </a:p>
          <a:p>
            <a:pPr marL="285750" indent="-285750" algn="l">
              <a:buFont typeface="Wingdings" panose="05000000000000000000" pitchFamily="2" charset="2"/>
              <a:buChar char="v"/>
            </a:pPr>
            <a:r>
              <a:rPr lang="en-US" dirty="0"/>
              <a:t>Durbin-Watson tests for autocorrelation of the residuals. Here value is less than 0.5. We can say that there exists a positive auto correlation among the variables.</a:t>
            </a:r>
          </a:p>
        </p:txBody>
      </p:sp>
    </p:spTree>
    <p:extLst>
      <p:ext uri="{BB962C8B-B14F-4D97-AF65-F5344CB8AC3E}">
        <p14:creationId xmlns:p14="http://schemas.microsoft.com/office/powerpoint/2010/main" val="2604283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628329C-21C8-521A-C186-479B1E88761E}"/>
              </a:ext>
            </a:extLst>
          </p:cNvPr>
          <p:cNvSpPr txBox="1"/>
          <p:nvPr/>
        </p:nvSpPr>
        <p:spPr>
          <a:xfrm>
            <a:off x="480131" y="174640"/>
            <a:ext cx="5346669" cy="461665"/>
          </a:xfrm>
          <a:custGeom>
            <a:avLst/>
            <a:gdLst>
              <a:gd name="connsiteX0" fmla="*/ 0 w 5346669"/>
              <a:gd name="connsiteY0" fmla="*/ 0 h 461665"/>
              <a:gd name="connsiteX1" fmla="*/ 433674 w 5346669"/>
              <a:gd name="connsiteY1" fmla="*/ 0 h 461665"/>
              <a:gd name="connsiteX2" fmla="*/ 1081215 w 5346669"/>
              <a:gd name="connsiteY2" fmla="*/ 0 h 461665"/>
              <a:gd name="connsiteX3" fmla="*/ 1621823 w 5346669"/>
              <a:gd name="connsiteY3" fmla="*/ 0 h 461665"/>
              <a:gd name="connsiteX4" fmla="*/ 2322831 w 5346669"/>
              <a:gd name="connsiteY4" fmla="*/ 0 h 461665"/>
              <a:gd name="connsiteX5" fmla="*/ 2756505 w 5346669"/>
              <a:gd name="connsiteY5" fmla="*/ 0 h 461665"/>
              <a:gd name="connsiteX6" fmla="*/ 3243646 w 5346669"/>
              <a:gd name="connsiteY6" fmla="*/ 0 h 461665"/>
              <a:gd name="connsiteX7" fmla="*/ 3677320 w 5346669"/>
              <a:gd name="connsiteY7" fmla="*/ 0 h 461665"/>
              <a:gd name="connsiteX8" fmla="*/ 4110994 w 5346669"/>
              <a:gd name="connsiteY8" fmla="*/ 0 h 461665"/>
              <a:gd name="connsiteX9" fmla="*/ 4705069 w 5346669"/>
              <a:gd name="connsiteY9" fmla="*/ 0 h 461665"/>
              <a:gd name="connsiteX10" fmla="*/ 5346669 w 5346669"/>
              <a:gd name="connsiteY10" fmla="*/ 0 h 461665"/>
              <a:gd name="connsiteX11" fmla="*/ 5346669 w 5346669"/>
              <a:gd name="connsiteY11" fmla="*/ 461665 h 461665"/>
              <a:gd name="connsiteX12" fmla="*/ 4806061 w 5346669"/>
              <a:gd name="connsiteY12" fmla="*/ 461665 h 461665"/>
              <a:gd name="connsiteX13" fmla="*/ 4372387 w 5346669"/>
              <a:gd name="connsiteY13" fmla="*/ 461665 h 461665"/>
              <a:gd name="connsiteX14" fmla="*/ 3885246 w 5346669"/>
              <a:gd name="connsiteY14" fmla="*/ 461665 h 461665"/>
              <a:gd name="connsiteX15" fmla="*/ 3398105 w 5346669"/>
              <a:gd name="connsiteY15" fmla="*/ 461665 h 461665"/>
              <a:gd name="connsiteX16" fmla="*/ 2804031 w 5346669"/>
              <a:gd name="connsiteY16" fmla="*/ 461665 h 461665"/>
              <a:gd name="connsiteX17" fmla="*/ 2316890 w 5346669"/>
              <a:gd name="connsiteY17" fmla="*/ 461665 h 461665"/>
              <a:gd name="connsiteX18" fmla="*/ 1722816 w 5346669"/>
              <a:gd name="connsiteY18" fmla="*/ 461665 h 461665"/>
              <a:gd name="connsiteX19" fmla="*/ 1128741 w 5346669"/>
              <a:gd name="connsiteY19" fmla="*/ 461665 h 461665"/>
              <a:gd name="connsiteX20" fmla="*/ 0 w 5346669"/>
              <a:gd name="connsiteY20" fmla="*/ 461665 h 461665"/>
              <a:gd name="connsiteX21" fmla="*/ 0 w 5346669"/>
              <a:gd name="connsiteY21" fmla="*/ 0 h 461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346669" h="461665" fill="none" extrusionOk="0">
                <a:moveTo>
                  <a:pt x="0" y="0"/>
                </a:moveTo>
                <a:cubicBezTo>
                  <a:pt x="182495" y="-21105"/>
                  <a:pt x="279909" y="3816"/>
                  <a:pt x="433674" y="0"/>
                </a:cubicBezTo>
                <a:cubicBezTo>
                  <a:pt x="587439" y="-3816"/>
                  <a:pt x="787625" y="20333"/>
                  <a:pt x="1081215" y="0"/>
                </a:cubicBezTo>
                <a:cubicBezTo>
                  <a:pt x="1374805" y="-20333"/>
                  <a:pt x="1490566" y="17257"/>
                  <a:pt x="1621823" y="0"/>
                </a:cubicBezTo>
                <a:cubicBezTo>
                  <a:pt x="1753080" y="-17257"/>
                  <a:pt x="2033479" y="3154"/>
                  <a:pt x="2322831" y="0"/>
                </a:cubicBezTo>
                <a:cubicBezTo>
                  <a:pt x="2612183" y="-3154"/>
                  <a:pt x="2587181" y="46137"/>
                  <a:pt x="2756505" y="0"/>
                </a:cubicBezTo>
                <a:cubicBezTo>
                  <a:pt x="2925829" y="-46137"/>
                  <a:pt x="3118266" y="49083"/>
                  <a:pt x="3243646" y="0"/>
                </a:cubicBezTo>
                <a:cubicBezTo>
                  <a:pt x="3369026" y="-49083"/>
                  <a:pt x="3533584" y="23404"/>
                  <a:pt x="3677320" y="0"/>
                </a:cubicBezTo>
                <a:cubicBezTo>
                  <a:pt x="3821056" y="-23404"/>
                  <a:pt x="4012180" y="26443"/>
                  <a:pt x="4110994" y="0"/>
                </a:cubicBezTo>
                <a:cubicBezTo>
                  <a:pt x="4209808" y="-26443"/>
                  <a:pt x="4477878" y="38069"/>
                  <a:pt x="4705069" y="0"/>
                </a:cubicBezTo>
                <a:cubicBezTo>
                  <a:pt x="4932260" y="-38069"/>
                  <a:pt x="5067967" y="76809"/>
                  <a:pt x="5346669" y="0"/>
                </a:cubicBezTo>
                <a:cubicBezTo>
                  <a:pt x="5391582" y="182402"/>
                  <a:pt x="5298184" y="231261"/>
                  <a:pt x="5346669" y="461665"/>
                </a:cubicBezTo>
                <a:cubicBezTo>
                  <a:pt x="5148122" y="464955"/>
                  <a:pt x="5059854" y="451108"/>
                  <a:pt x="4806061" y="461665"/>
                </a:cubicBezTo>
                <a:cubicBezTo>
                  <a:pt x="4552268" y="472222"/>
                  <a:pt x="4512200" y="454144"/>
                  <a:pt x="4372387" y="461665"/>
                </a:cubicBezTo>
                <a:cubicBezTo>
                  <a:pt x="4232574" y="469186"/>
                  <a:pt x="4061186" y="441359"/>
                  <a:pt x="3885246" y="461665"/>
                </a:cubicBezTo>
                <a:cubicBezTo>
                  <a:pt x="3709306" y="481971"/>
                  <a:pt x="3575760" y="434787"/>
                  <a:pt x="3398105" y="461665"/>
                </a:cubicBezTo>
                <a:cubicBezTo>
                  <a:pt x="3220450" y="488543"/>
                  <a:pt x="3092350" y="445280"/>
                  <a:pt x="2804031" y="461665"/>
                </a:cubicBezTo>
                <a:cubicBezTo>
                  <a:pt x="2515712" y="478050"/>
                  <a:pt x="2545791" y="461439"/>
                  <a:pt x="2316890" y="461665"/>
                </a:cubicBezTo>
                <a:cubicBezTo>
                  <a:pt x="2087989" y="461891"/>
                  <a:pt x="1918054" y="437384"/>
                  <a:pt x="1722816" y="461665"/>
                </a:cubicBezTo>
                <a:cubicBezTo>
                  <a:pt x="1527578" y="485946"/>
                  <a:pt x="1394819" y="398852"/>
                  <a:pt x="1128741" y="461665"/>
                </a:cubicBezTo>
                <a:cubicBezTo>
                  <a:pt x="862664" y="524478"/>
                  <a:pt x="493242" y="326680"/>
                  <a:pt x="0" y="461665"/>
                </a:cubicBezTo>
                <a:cubicBezTo>
                  <a:pt x="-4792" y="337020"/>
                  <a:pt x="4977" y="176829"/>
                  <a:pt x="0" y="0"/>
                </a:cubicBezTo>
                <a:close/>
              </a:path>
              <a:path w="5346669" h="461665" stroke="0" extrusionOk="0">
                <a:moveTo>
                  <a:pt x="0" y="0"/>
                </a:moveTo>
                <a:cubicBezTo>
                  <a:pt x="168433" y="-41636"/>
                  <a:pt x="420417" y="10425"/>
                  <a:pt x="647541" y="0"/>
                </a:cubicBezTo>
                <a:cubicBezTo>
                  <a:pt x="874665" y="-10425"/>
                  <a:pt x="953980" y="30956"/>
                  <a:pt x="1134682" y="0"/>
                </a:cubicBezTo>
                <a:cubicBezTo>
                  <a:pt x="1315384" y="-30956"/>
                  <a:pt x="1421109" y="53488"/>
                  <a:pt x="1675290" y="0"/>
                </a:cubicBezTo>
                <a:cubicBezTo>
                  <a:pt x="1929471" y="-53488"/>
                  <a:pt x="2126602" y="58868"/>
                  <a:pt x="2376297" y="0"/>
                </a:cubicBezTo>
                <a:cubicBezTo>
                  <a:pt x="2625992" y="-58868"/>
                  <a:pt x="2720020" y="53773"/>
                  <a:pt x="2863438" y="0"/>
                </a:cubicBezTo>
                <a:cubicBezTo>
                  <a:pt x="3006856" y="-53773"/>
                  <a:pt x="3195478" y="24590"/>
                  <a:pt x="3510979" y="0"/>
                </a:cubicBezTo>
                <a:cubicBezTo>
                  <a:pt x="3826480" y="-24590"/>
                  <a:pt x="3945134" y="9064"/>
                  <a:pt x="4158520" y="0"/>
                </a:cubicBezTo>
                <a:cubicBezTo>
                  <a:pt x="4371906" y="-9064"/>
                  <a:pt x="4469505" y="27138"/>
                  <a:pt x="4699128" y="0"/>
                </a:cubicBezTo>
                <a:cubicBezTo>
                  <a:pt x="4928751" y="-27138"/>
                  <a:pt x="5092783" y="34845"/>
                  <a:pt x="5346669" y="0"/>
                </a:cubicBezTo>
                <a:cubicBezTo>
                  <a:pt x="5384463" y="230424"/>
                  <a:pt x="5301977" y="297289"/>
                  <a:pt x="5346669" y="461665"/>
                </a:cubicBezTo>
                <a:cubicBezTo>
                  <a:pt x="5181839" y="469933"/>
                  <a:pt x="5020143" y="426208"/>
                  <a:pt x="4699128" y="461665"/>
                </a:cubicBezTo>
                <a:cubicBezTo>
                  <a:pt x="4378113" y="497122"/>
                  <a:pt x="4356316" y="457233"/>
                  <a:pt x="4211987" y="461665"/>
                </a:cubicBezTo>
                <a:cubicBezTo>
                  <a:pt x="4067658" y="466097"/>
                  <a:pt x="3900252" y="426308"/>
                  <a:pt x="3778313" y="461665"/>
                </a:cubicBezTo>
                <a:cubicBezTo>
                  <a:pt x="3656374" y="497022"/>
                  <a:pt x="3283834" y="450084"/>
                  <a:pt x="3077305" y="461665"/>
                </a:cubicBezTo>
                <a:cubicBezTo>
                  <a:pt x="2870776" y="473246"/>
                  <a:pt x="2614230" y="416986"/>
                  <a:pt x="2483231" y="461665"/>
                </a:cubicBezTo>
                <a:cubicBezTo>
                  <a:pt x="2352232" y="506344"/>
                  <a:pt x="2192032" y="404081"/>
                  <a:pt x="1942623" y="461665"/>
                </a:cubicBezTo>
                <a:cubicBezTo>
                  <a:pt x="1693214" y="519249"/>
                  <a:pt x="1613925" y="400828"/>
                  <a:pt x="1402015" y="461665"/>
                </a:cubicBezTo>
                <a:cubicBezTo>
                  <a:pt x="1190105" y="522502"/>
                  <a:pt x="1089191" y="410931"/>
                  <a:pt x="861408" y="461665"/>
                </a:cubicBezTo>
                <a:cubicBezTo>
                  <a:pt x="633625" y="512399"/>
                  <a:pt x="215238" y="450019"/>
                  <a:pt x="0" y="461665"/>
                </a:cubicBezTo>
                <a:cubicBezTo>
                  <a:pt x="-36396" y="311902"/>
                  <a:pt x="9521" y="118644"/>
                  <a:pt x="0" y="0"/>
                </a:cubicBezTo>
                <a:close/>
              </a:path>
            </a:pathLst>
          </a:cu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xtLst>
              <a:ext uri="{C807C97D-BFC1-408E-A445-0C87EB9F89A2}">
                <ask:lineSketchStyleProps xmlns:ask="http://schemas.microsoft.com/office/drawing/2018/sketchyshapes" sd="2215279637">
                  <a:prstGeom prst="rect">
                    <a:avLst/>
                  </a:prstGeom>
                  <ask:type>
                    <ask:lineSketchScribble/>
                  </ask:type>
                </ask:lineSketchStyleProps>
              </a:ext>
            </a:extLst>
          </a:ln>
          <a:effectLst>
            <a:innerShdw blurRad="114300">
              <a:prstClr val="black"/>
            </a:innerShdw>
          </a:effectLst>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2400" spc="-35" dirty="0">
                <a:latin typeface="Verdana"/>
              </a:rPr>
              <a:t>EDA (Exploratory Data Analysis):-</a:t>
            </a:r>
          </a:p>
        </p:txBody>
      </p:sp>
      <p:sp>
        <p:nvSpPr>
          <p:cNvPr id="3" name="TextBox 2">
            <a:extLst>
              <a:ext uri="{FF2B5EF4-FFF2-40B4-BE49-F238E27FC236}">
                <a16:creationId xmlns:a16="http://schemas.microsoft.com/office/drawing/2014/main" id="{E4B00643-F658-516D-B31F-7C4049932F93}"/>
              </a:ext>
            </a:extLst>
          </p:cNvPr>
          <p:cNvSpPr txBox="1"/>
          <p:nvPr/>
        </p:nvSpPr>
        <p:spPr>
          <a:xfrm>
            <a:off x="389424" y="742697"/>
            <a:ext cx="6437006" cy="672620"/>
          </a:xfrm>
          <a:prstGeom prst="rect">
            <a:avLst/>
          </a:prstGeom>
          <a:noFill/>
        </p:spPr>
        <p:txBody>
          <a:bodyPr wrap="square" rtlCol="0">
            <a:spAutoFit/>
          </a:bodyPr>
          <a:lstStyle/>
          <a:p>
            <a:pPr marL="297180" indent="-285750">
              <a:lnSpc>
                <a:spcPct val="125000"/>
              </a:lnSpc>
              <a:spcBef>
                <a:spcPts val="110"/>
              </a:spcBef>
              <a:spcAft>
                <a:spcPts val="115"/>
              </a:spcAft>
              <a:buFont typeface="Wingdings" panose="05000000000000000000" pitchFamily="2" charset="2"/>
              <a:buChar char="Ø"/>
            </a:pPr>
            <a:r>
              <a:rPr lang="en-US" sz="1600" b="1" i="0" dirty="0">
                <a:solidFill>
                  <a:srgbClr val="212121"/>
                </a:solidFill>
                <a:effectLst/>
                <a:latin typeface="Roboto" panose="02000000000000000000" pitchFamily="2" charset="0"/>
              </a:rPr>
              <a:t>Checking of Correlation between variables:-</a:t>
            </a:r>
            <a:endParaRPr lang="en-US" sz="1600" b="0" i="0" dirty="0">
              <a:solidFill>
                <a:srgbClr val="212121"/>
              </a:solidFill>
              <a:effectLst/>
              <a:latin typeface="Roboto" panose="02000000000000000000" pitchFamily="2" charset="0"/>
            </a:endParaRPr>
          </a:p>
          <a:p>
            <a:pPr marL="297180" indent="-285750">
              <a:lnSpc>
                <a:spcPct val="125000"/>
              </a:lnSpc>
              <a:spcBef>
                <a:spcPts val="110"/>
              </a:spcBef>
              <a:spcAft>
                <a:spcPts val="115"/>
              </a:spcAft>
              <a:buFont typeface="Wingdings" panose="05000000000000000000" pitchFamily="2" charset="2"/>
              <a:buChar char="Ø"/>
            </a:pPr>
            <a:endParaRPr lang="en-US" b="0" i="0" dirty="0">
              <a:solidFill>
                <a:srgbClr val="212121"/>
              </a:solidFill>
              <a:effectLst/>
              <a:latin typeface="Roboto" panose="02000000000000000000" pitchFamily="2" charset="0"/>
            </a:endParaRPr>
          </a:p>
        </p:txBody>
      </p:sp>
      <p:sp>
        <p:nvSpPr>
          <p:cNvPr id="4" name="TextBox 3">
            <a:extLst>
              <a:ext uri="{FF2B5EF4-FFF2-40B4-BE49-F238E27FC236}">
                <a16:creationId xmlns:a16="http://schemas.microsoft.com/office/drawing/2014/main" id="{7E272826-D2DA-B828-7E7A-52E815FFCD9F}"/>
              </a:ext>
            </a:extLst>
          </p:cNvPr>
          <p:cNvSpPr txBox="1"/>
          <p:nvPr/>
        </p:nvSpPr>
        <p:spPr>
          <a:xfrm>
            <a:off x="480130" y="1115235"/>
            <a:ext cx="8195784" cy="1169551"/>
          </a:xfrm>
          <a:prstGeom prst="rect">
            <a:avLst/>
          </a:prstGeom>
          <a:noFill/>
        </p:spPr>
        <p:txBody>
          <a:bodyPr wrap="square">
            <a:spAutoFit/>
          </a:bodyPr>
          <a:lstStyle/>
          <a:p>
            <a:r>
              <a:rPr lang="en-US" dirty="0"/>
              <a:t>Heatmap:-</a:t>
            </a:r>
          </a:p>
          <a:p>
            <a:pPr marL="347663" indent="-173038">
              <a:buFont typeface="Wingdings" panose="05000000000000000000" pitchFamily="2" charset="2"/>
              <a:buChar char="§"/>
            </a:pPr>
            <a:r>
              <a:rPr lang="en-US" dirty="0"/>
              <a:t>Heatmap is a matrix representation between different variable, which help to show correlation between variables by using graphical representation.</a:t>
            </a:r>
          </a:p>
          <a:p>
            <a:pPr marL="285750" indent="-111125">
              <a:buFont typeface="Wingdings" panose="05000000000000000000" pitchFamily="2" charset="2"/>
              <a:buChar char="§"/>
            </a:pPr>
            <a:endParaRPr lang="en-US" dirty="0"/>
          </a:p>
          <a:p>
            <a:pPr marL="285750" indent="-285750" algn="l">
              <a:buFont typeface="Arial" panose="020B0604020202020204" pitchFamily="34" charset="0"/>
              <a:buChar char="•"/>
            </a:pPr>
            <a:endParaRPr lang="en-US" dirty="0"/>
          </a:p>
        </p:txBody>
      </p:sp>
      <p:sp>
        <p:nvSpPr>
          <p:cNvPr id="13" name="TextBox 12">
            <a:extLst>
              <a:ext uri="{FF2B5EF4-FFF2-40B4-BE49-F238E27FC236}">
                <a16:creationId xmlns:a16="http://schemas.microsoft.com/office/drawing/2014/main" id="{95E457B7-8450-EC09-E22F-18F638D4AA77}"/>
              </a:ext>
            </a:extLst>
          </p:cNvPr>
          <p:cNvSpPr txBox="1"/>
          <p:nvPr/>
        </p:nvSpPr>
        <p:spPr>
          <a:xfrm>
            <a:off x="389424" y="1966163"/>
            <a:ext cx="3758033" cy="2523768"/>
          </a:xfrm>
          <a:prstGeom prst="rect">
            <a:avLst/>
          </a:prstGeom>
          <a:noFill/>
        </p:spPr>
        <p:txBody>
          <a:bodyPr wrap="square">
            <a:spAutoFit/>
          </a:bodyPr>
          <a:lstStyle/>
          <a:p>
            <a:pPr marL="285750" lvl="2" indent="-285750">
              <a:buFont typeface="Wingdings" panose="05000000000000000000" pitchFamily="2" charset="2"/>
              <a:buChar char="Ø"/>
            </a:pPr>
            <a:r>
              <a:rPr lang="en-US" dirty="0"/>
              <a:t>We can observe on the heatmap that on the target variable line the most positively correlated variables to the rent are:-</a:t>
            </a:r>
          </a:p>
          <a:p>
            <a:pPr marL="282575" algn="l">
              <a:buFont typeface="Arial" panose="020B0604020202020204" pitchFamily="34" charset="0"/>
              <a:buChar char="•"/>
            </a:pPr>
            <a:r>
              <a:rPr lang="en-US" dirty="0"/>
              <a:t>  Temperature</a:t>
            </a:r>
          </a:p>
          <a:p>
            <a:pPr marL="282575" algn="l">
              <a:buFont typeface="Arial" panose="020B0604020202020204" pitchFamily="34" charset="0"/>
              <a:buChar char="•"/>
            </a:pPr>
            <a:r>
              <a:rPr lang="en-US" dirty="0"/>
              <a:t>  Dew point temperature</a:t>
            </a:r>
          </a:p>
          <a:p>
            <a:pPr marL="282575" algn="l">
              <a:buFont typeface="Arial" panose="020B0604020202020204" pitchFamily="34" charset="0"/>
              <a:buChar char="•"/>
            </a:pPr>
            <a:r>
              <a:rPr lang="en-US" dirty="0"/>
              <a:t>  Solar radiation</a:t>
            </a:r>
          </a:p>
          <a:p>
            <a:pPr marL="282575" algn="l"/>
            <a:endParaRPr lang="en-US" dirty="0"/>
          </a:p>
          <a:p>
            <a:pPr marL="342900" indent="-342900" algn="l">
              <a:buFont typeface="Arial" panose="020B0604020202020204" pitchFamily="34" charset="0"/>
              <a:buChar char="•"/>
            </a:pPr>
            <a:endParaRPr lang="en-US" dirty="0"/>
          </a:p>
          <a:p>
            <a:pPr marL="282575" algn="l">
              <a:buFont typeface="Arial" panose="020B0604020202020204" pitchFamily="34" charset="0"/>
              <a:buChar char="•"/>
            </a:pPr>
            <a:endParaRPr lang="en-US" dirty="0"/>
          </a:p>
          <a:p>
            <a:pPr marL="282575" algn="l">
              <a:buFont typeface="Arial" panose="020B0604020202020204" pitchFamily="34" charset="0"/>
              <a:buChar char="•"/>
            </a:pPr>
            <a:endParaRPr lang="en-US" dirty="0"/>
          </a:p>
          <a:p>
            <a:pPr marL="285750" lvl="2" indent="61913">
              <a:buFont typeface="Wingdings" panose="05000000000000000000" pitchFamily="2" charset="2"/>
              <a:buChar char="§"/>
            </a:pPr>
            <a:endParaRPr lang="en-US" dirty="0"/>
          </a:p>
        </p:txBody>
      </p:sp>
      <p:pic>
        <p:nvPicPr>
          <p:cNvPr id="20" name="Picture 19">
            <a:extLst>
              <a:ext uri="{FF2B5EF4-FFF2-40B4-BE49-F238E27FC236}">
                <a16:creationId xmlns:a16="http://schemas.microsoft.com/office/drawing/2014/main" id="{69EBB0A7-8A40-09C0-E112-C1B723DC1E16}"/>
              </a:ext>
            </a:extLst>
          </p:cNvPr>
          <p:cNvPicPr>
            <a:picLocks noChangeAspect="1"/>
          </p:cNvPicPr>
          <p:nvPr/>
        </p:nvPicPr>
        <p:blipFill>
          <a:blip r:embed="rId2"/>
          <a:stretch>
            <a:fillRect/>
          </a:stretch>
        </p:blipFill>
        <p:spPr>
          <a:xfrm>
            <a:off x="3133801" y="2569594"/>
            <a:ext cx="5620775" cy="2399265"/>
          </a:xfrm>
          <a:prstGeom prst="rect">
            <a:avLst/>
          </a:prstGeom>
        </p:spPr>
      </p:pic>
      <p:sp>
        <p:nvSpPr>
          <p:cNvPr id="21" name="TextBox 20">
            <a:extLst>
              <a:ext uri="{FF2B5EF4-FFF2-40B4-BE49-F238E27FC236}">
                <a16:creationId xmlns:a16="http://schemas.microsoft.com/office/drawing/2014/main" id="{B695D743-DDB3-C08F-23E4-1EC5EE2DDB4B}"/>
              </a:ext>
            </a:extLst>
          </p:cNvPr>
          <p:cNvSpPr txBox="1"/>
          <p:nvPr/>
        </p:nvSpPr>
        <p:spPr>
          <a:xfrm>
            <a:off x="389424" y="3443489"/>
            <a:ext cx="2640668" cy="1169551"/>
          </a:xfrm>
          <a:prstGeom prst="rect">
            <a:avLst/>
          </a:prstGeom>
          <a:noFill/>
        </p:spPr>
        <p:txBody>
          <a:bodyPr wrap="square" rtlCol="0">
            <a:spAutoFit/>
          </a:bodyPr>
          <a:lstStyle/>
          <a:p>
            <a:pPr indent="282575" algn="l">
              <a:buFont typeface="Wingdings" panose="05000000000000000000" pitchFamily="2" charset="2"/>
              <a:buChar char="Ø"/>
            </a:pPr>
            <a:r>
              <a:rPr lang="en-US" dirty="0">
                <a:solidFill>
                  <a:srgbClr val="212121"/>
                </a:solidFill>
                <a:latin typeface="Roboto" panose="02000000000000000000" pitchFamily="2" charset="0"/>
              </a:rPr>
              <a:t>Most negatively correlated             .            variables are:-</a:t>
            </a:r>
          </a:p>
          <a:p>
            <a:pPr marL="282575" indent="174625" algn="l">
              <a:buFont typeface="Arial" panose="020B0604020202020204" pitchFamily="34" charset="0"/>
              <a:buChar char="•"/>
            </a:pPr>
            <a:r>
              <a:rPr lang="en-US" dirty="0">
                <a:solidFill>
                  <a:srgbClr val="212121"/>
                </a:solidFill>
                <a:latin typeface="Roboto" panose="02000000000000000000" pitchFamily="2" charset="0"/>
              </a:rPr>
              <a:t>Humidity</a:t>
            </a:r>
          </a:p>
          <a:p>
            <a:pPr marL="282575" indent="174625" algn="l">
              <a:buFont typeface="Arial" panose="020B0604020202020204" pitchFamily="34" charset="0"/>
              <a:buChar char="•"/>
            </a:pPr>
            <a:r>
              <a:rPr lang="en-US" dirty="0">
                <a:solidFill>
                  <a:srgbClr val="212121"/>
                </a:solidFill>
                <a:latin typeface="Roboto" panose="02000000000000000000" pitchFamily="2" charset="0"/>
              </a:rPr>
              <a:t>Rainfall</a:t>
            </a:r>
          </a:p>
          <a:p>
            <a:endParaRPr lang="en-US" dirty="0"/>
          </a:p>
        </p:txBody>
      </p:sp>
    </p:spTree>
    <p:extLst>
      <p:ext uri="{BB962C8B-B14F-4D97-AF65-F5344CB8AC3E}">
        <p14:creationId xmlns:p14="http://schemas.microsoft.com/office/powerpoint/2010/main" val="35377954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6C348B5-42BA-144C-86B6-FB94D442A0BF}"/>
              </a:ext>
            </a:extLst>
          </p:cNvPr>
          <p:cNvSpPr txBox="1"/>
          <p:nvPr/>
        </p:nvSpPr>
        <p:spPr>
          <a:xfrm>
            <a:off x="480131" y="174640"/>
            <a:ext cx="2731155" cy="461665"/>
          </a:xfrm>
          <a:custGeom>
            <a:avLst/>
            <a:gdLst>
              <a:gd name="connsiteX0" fmla="*/ 0 w 2731155"/>
              <a:gd name="connsiteY0" fmla="*/ 0 h 461665"/>
              <a:gd name="connsiteX1" fmla="*/ 600854 w 2731155"/>
              <a:gd name="connsiteY1" fmla="*/ 0 h 461665"/>
              <a:gd name="connsiteX2" fmla="*/ 1119774 w 2731155"/>
              <a:gd name="connsiteY2" fmla="*/ 0 h 461665"/>
              <a:gd name="connsiteX3" fmla="*/ 1638693 w 2731155"/>
              <a:gd name="connsiteY3" fmla="*/ 0 h 461665"/>
              <a:gd name="connsiteX4" fmla="*/ 2102989 w 2731155"/>
              <a:gd name="connsiteY4" fmla="*/ 0 h 461665"/>
              <a:gd name="connsiteX5" fmla="*/ 2731155 w 2731155"/>
              <a:gd name="connsiteY5" fmla="*/ 0 h 461665"/>
              <a:gd name="connsiteX6" fmla="*/ 2731155 w 2731155"/>
              <a:gd name="connsiteY6" fmla="*/ 461665 h 461665"/>
              <a:gd name="connsiteX7" fmla="*/ 2212236 w 2731155"/>
              <a:gd name="connsiteY7" fmla="*/ 461665 h 461665"/>
              <a:gd name="connsiteX8" fmla="*/ 1747939 w 2731155"/>
              <a:gd name="connsiteY8" fmla="*/ 461665 h 461665"/>
              <a:gd name="connsiteX9" fmla="*/ 1256331 w 2731155"/>
              <a:gd name="connsiteY9" fmla="*/ 461665 h 461665"/>
              <a:gd name="connsiteX10" fmla="*/ 764723 w 2731155"/>
              <a:gd name="connsiteY10" fmla="*/ 461665 h 461665"/>
              <a:gd name="connsiteX11" fmla="*/ 0 w 2731155"/>
              <a:gd name="connsiteY11" fmla="*/ 461665 h 461665"/>
              <a:gd name="connsiteX12" fmla="*/ 0 w 2731155"/>
              <a:gd name="connsiteY12" fmla="*/ 0 h 461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31155" h="461665" fill="none" extrusionOk="0">
                <a:moveTo>
                  <a:pt x="0" y="0"/>
                </a:moveTo>
                <a:cubicBezTo>
                  <a:pt x="140925" y="-66624"/>
                  <a:pt x="421059" y="64305"/>
                  <a:pt x="600854" y="0"/>
                </a:cubicBezTo>
                <a:cubicBezTo>
                  <a:pt x="780649" y="-64305"/>
                  <a:pt x="969134" y="31184"/>
                  <a:pt x="1119774" y="0"/>
                </a:cubicBezTo>
                <a:cubicBezTo>
                  <a:pt x="1270414" y="-31184"/>
                  <a:pt x="1464021" y="62189"/>
                  <a:pt x="1638693" y="0"/>
                </a:cubicBezTo>
                <a:cubicBezTo>
                  <a:pt x="1813365" y="-62189"/>
                  <a:pt x="1950207" y="36393"/>
                  <a:pt x="2102989" y="0"/>
                </a:cubicBezTo>
                <a:cubicBezTo>
                  <a:pt x="2255771" y="-36393"/>
                  <a:pt x="2602405" y="70068"/>
                  <a:pt x="2731155" y="0"/>
                </a:cubicBezTo>
                <a:cubicBezTo>
                  <a:pt x="2756418" y="187068"/>
                  <a:pt x="2720675" y="317759"/>
                  <a:pt x="2731155" y="461665"/>
                </a:cubicBezTo>
                <a:cubicBezTo>
                  <a:pt x="2539339" y="507437"/>
                  <a:pt x="2434606" y="417994"/>
                  <a:pt x="2212236" y="461665"/>
                </a:cubicBezTo>
                <a:cubicBezTo>
                  <a:pt x="1989866" y="505336"/>
                  <a:pt x="1918784" y="437273"/>
                  <a:pt x="1747939" y="461665"/>
                </a:cubicBezTo>
                <a:cubicBezTo>
                  <a:pt x="1577094" y="486057"/>
                  <a:pt x="1488720" y="432539"/>
                  <a:pt x="1256331" y="461665"/>
                </a:cubicBezTo>
                <a:cubicBezTo>
                  <a:pt x="1023942" y="490791"/>
                  <a:pt x="898780" y="452269"/>
                  <a:pt x="764723" y="461665"/>
                </a:cubicBezTo>
                <a:cubicBezTo>
                  <a:pt x="630666" y="471061"/>
                  <a:pt x="322241" y="389399"/>
                  <a:pt x="0" y="461665"/>
                </a:cubicBezTo>
                <a:cubicBezTo>
                  <a:pt x="-22309" y="293066"/>
                  <a:pt x="39661" y="120361"/>
                  <a:pt x="0" y="0"/>
                </a:cubicBezTo>
                <a:close/>
              </a:path>
              <a:path w="2731155" h="461665" stroke="0" extrusionOk="0">
                <a:moveTo>
                  <a:pt x="0" y="0"/>
                </a:moveTo>
                <a:cubicBezTo>
                  <a:pt x="184912" y="-15004"/>
                  <a:pt x="288030" y="37458"/>
                  <a:pt x="573543" y="0"/>
                </a:cubicBezTo>
                <a:cubicBezTo>
                  <a:pt x="859056" y="-37458"/>
                  <a:pt x="838555" y="56702"/>
                  <a:pt x="1065150" y="0"/>
                </a:cubicBezTo>
                <a:cubicBezTo>
                  <a:pt x="1291745" y="-56702"/>
                  <a:pt x="1449146" y="48090"/>
                  <a:pt x="1584070" y="0"/>
                </a:cubicBezTo>
                <a:cubicBezTo>
                  <a:pt x="1718994" y="-48090"/>
                  <a:pt x="1971876" y="56314"/>
                  <a:pt x="2184924" y="0"/>
                </a:cubicBezTo>
                <a:cubicBezTo>
                  <a:pt x="2397972" y="-56314"/>
                  <a:pt x="2563630" y="38873"/>
                  <a:pt x="2731155" y="0"/>
                </a:cubicBezTo>
                <a:cubicBezTo>
                  <a:pt x="2782639" y="154453"/>
                  <a:pt x="2729735" y="254544"/>
                  <a:pt x="2731155" y="461665"/>
                </a:cubicBezTo>
                <a:cubicBezTo>
                  <a:pt x="2446282" y="497932"/>
                  <a:pt x="2412915" y="423218"/>
                  <a:pt x="2130301" y="461665"/>
                </a:cubicBezTo>
                <a:cubicBezTo>
                  <a:pt x="1847687" y="500112"/>
                  <a:pt x="1652238" y="457437"/>
                  <a:pt x="1529447" y="461665"/>
                </a:cubicBezTo>
                <a:cubicBezTo>
                  <a:pt x="1406656" y="465893"/>
                  <a:pt x="1153553" y="452554"/>
                  <a:pt x="1037839" y="461665"/>
                </a:cubicBezTo>
                <a:cubicBezTo>
                  <a:pt x="922125" y="470776"/>
                  <a:pt x="251993" y="372822"/>
                  <a:pt x="0" y="461665"/>
                </a:cubicBezTo>
                <a:cubicBezTo>
                  <a:pt x="-42528" y="234999"/>
                  <a:pt x="31643" y="149806"/>
                  <a:pt x="0" y="0"/>
                </a:cubicBezTo>
                <a:close/>
              </a:path>
            </a:pathLst>
          </a:cu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xtLst>
              <a:ext uri="{C807C97D-BFC1-408E-A445-0C87EB9F89A2}">
                <ask:lineSketchStyleProps xmlns:ask="http://schemas.microsoft.com/office/drawing/2018/sketchyshapes" sd="2215279637">
                  <a:prstGeom prst="rect">
                    <a:avLst/>
                  </a:prstGeom>
                  <ask:type>
                    <ask:lineSketchScribble/>
                  </ask:type>
                </ask:lineSketchStyleProps>
              </a:ext>
            </a:extLst>
          </a:ln>
          <a:effectLst>
            <a:innerShdw blurRad="114300">
              <a:prstClr val="black"/>
            </a:innerShdw>
          </a:effectLst>
        </p:spPr>
        <p:style>
          <a:lnRef idx="1">
            <a:schemeClr val="accent3"/>
          </a:lnRef>
          <a:fillRef idx="2">
            <a:schemeClr val="accent3"/>
          </a:fillRef>
          <a:effectRef idx="1">
            <a:schemeClr val="accent3"/>
          </a:effectRef>
          <a:fontRef idx="minor">
            <a:schemeClr val="dk1"/>
          </a:fontRef>
        </p:style>
        <p:txBody>
          <a:bodyPr wrap="square" rtlCol="0">
            <a:spAutoFit/>
          </a:bodyPr>
          <a:lstStyle/>
          <a:p>
            <a:pPr algn="l"/>
            <a:r>
              <a:rPr lang="en-US" sz="2400" spc="-35" dirty="0">
                <a:latin typeface="Verdana"/>
              </a:rPr>
              <a:t>Model Training:-</a:t>
            </a:r>
          </a:p>
        </p:txBody>
      </p:sp>
      <p:sp>
        <p:nvSpPr>
          <p:cNvPr id="3" name="TextBox 2">
            <a:extLst>
              <a:ext uri="{FF2B5EF4-FFF2-40B4-BE49-F238E27FC236}">
                <a16:creationId xmlns:a16="http://schemas.microsoft.com/office/drawing/2014/main" id="{958F2064-9C01-8832-BFC0-B8C85E7BB078}"/>
              </a:ext>
            </a:extLst>
          </p:cNvPr>
          <p:cNvSpPr txBox="1"/>
          <p:nvPr/>
        </p:nvSpPr>
        <p:spPr>
          <a:xfrm>
            <a:off x="389424" y="742697"/>
            <a:ext cx="3834233" cy="855362"/>
          </a:xfrm>
          <a:prstGeom prst="rect">
            <a:avLst/>
          </a:prstGeom>
          <a:noFill/>
        </p:spPr>
        <p:txBody>
          <a:bodyPr wrap="square" rtlCol="0">
            <a:spAutoFit/>
          </a:bodyPr>
          <a:lstStyle/>
          <a:p>
            <a:pPr marL="11430">
              <a:lnSpc>
                <a:spcPct val="125000"/>
              </a:lnSpc>
              <a:spcBef>
                <a:spcPts val="110"/>
              </a:spcBef>
              <a:spcAft>
                <a:spcPts val="115"/>
              </a:spcAft>
            </a:pPr>
            <a:r>
              <a:rPr lang="en-US" sz="2000" b="1" i="0" dirty="0">
                <a:solidFill>
                  <a:srgbClr val="212121"/>
                </a:solidFill>
                <a:effectLst/>
                <a:latin typeface="Roboto" panose="02000000000000000000" pitchFamily="2" charset="0"/>
              </a:rPr>
              <a:t>Train Test split for regression:-</a:t>
            </a:r>
            <a:endParaRPr lang="en-US" sz="2000" b="0" i="0" dirty="0">
              <a:solidFill>
                <a:srgbClr val="212121"/>
              </a:solidFill>
              <a:effectLst/>
              <a:latin typeface="Roboto" panose="02000000000000000000" pitchFamily="2" charset="0"/>
            </a:endParaRPr>
          </a:p>
          <a:p>
            <a:pPr marL="11430">
              <a:lnSpc>
                <a:spcPct val="125000"/>
              </a:lnSpc>
              <a:spcBef>
                <a:spcPts val="110"/>
              </a:spcBef>
              <a:spcAft>
                <a:spcPts val="115"/>
              </a:spcAft>
            </a:pPr>
            <a:endParaRPr lang="en-US" sz="2000" b="0" i="0" dirty="0">
              <a:solidFill>
                <a:srgbClr val="212121"/>
              </a:solidFill>
              <a:effectLst/>
              <a:latin typeface="Roboto" panose="02000000000000000000" pitchFamily="2" charset="0"/>
            </a:endParaRPr>
          </a:p>
        </p:txBody>
      </p:sp>
      <p:sp>
        <p:nvSpPr>
          <p:cNvPr id="4" name="TextBox 3">
            <a:extLst>
              <a:ext uri="{FF2B5EF4-FFF2-40B4-BE49-F238E27FC236}">
                <a16:creationId xmlns:a16="http://schemas.microsoft.com/office/drawing/2014/main" id="{F98624E8-9AB1-CDC1-FF61-50A839A7E20E}"/>
              </a:ext>
            </a:extLst>
          </p:cNvPr>
          <p:cNvSpPr txBox="1"/>
          <p:nvPr/>
        </p:nvSpPr>
        <p:spPr>
          <a:xfrm>
            <a:off x="474108" y="1170378"/>
            <a:ext cx="8195784" cy="1384995"/>
          </a:xfrm>
          <a:prstGeom prst="rect">
            <a:avLst/>
          </a:prstGeom>
          <a:noFill/>
        </p:spPr>
        <p:txBody>
          <a:bodyPr wrap="square">
            <a:spAutoFit/>
          </a:bodyPr>
          <a:lstStyle/>
          <a:p>
            <a:pPr marL="285750" indent="-285750" algn="l">
              <a:lnSpc>
                <a:spcPct val="125000"/>
              </a:lnSpc>
              <a:buFont typeface="Wingdings" panose="05000000000000000000" pitchFamily="2" charset="2"/>
              <a:buChar char="§"/>
            </a:pPr>
            <a:r>
              <a:rPr lang="en-US" dirty="0"/>
              <a:t>The train-test split is used to estimate the performance of machine learning algorithms that are applicable for prediction-based Algorithms/Applications.</a:t>
            </a:r>
          </a:p>
          <a:p>
            <a:pPr marL="285750" indent="-285750">
              <a:lnSpc>
                <a:spcPct val="125000"/>
              </a:lnSpc>
              <a:buFont typeface="Wingdings" panose="05000000000000000000" pitchFamily="2" charset="2"/>
              <a:buChar char="§"/>
            </a:pPr>
            <a:r>
              <a:rPr lang="en-US" dirty="0"/>
              <a:t>Generally, the proportion may vary from 70:30,80:20,75:25 depending on the person. Mostly we prefer 80:20 ratio for the training and testing, respectively.</a:t>
            </a:r>
          </a:p>
          <a:p>
            <a:pPr algn="l"/>
            <a:endParaRPr lang="en-US" dirty="0"/>
          </a:p>
        </p:txBody>
      </p:sp>
      <p:pic>
        <p:nvPicPr>
          <p:cNvPr id="10" name="Picture 9">
            <a:extLst>
              <a:ext uri="{FF2B5EF4-FFF2-40B4-BE49-F238E27FC236}">
                <a16:creationId xmlns:a16="http://schemas.microsoft.com/office/drawing/2014/main" id="{8F01E0D5-BC1F-CC4F-A4F1-2FA7144F4023}"/>
              </a:ext>
            </a:extLst>
          </p:cNvPr>
          <p:cNvPicPr>
            <a:picLocks noChangeAspect="1"/>
          </p:cNvPicPr>
          <p:nvPr/>
        </p:nvPicPr>
        <p:blipFill>
          <a:blip r:embed="rId2"/>
          <a:stretch>
            <a:fillRect/>
          </a:stretch>
        </p:blipFill>
        <p:spPr>
          <a:xfrm>
            <a:off x="474108" y="2544450"/>
            <a:ext cx="8195784" cy="2001983"/>
          </a:xfrm>
          <a:prstGeom prst="rect">
            <a:avLst/>
          </a:prstGeom>
        </p:spPr>
      </p:pic>
    </p:spTree>
    <p:extLst>
      <p:ext uri="{BB962C8B-B14F-4D97-AF65-F5344CB8AC3E}">
        <p14:creationId xmlns:p14="http://schemas.microsoft.com/office/powerpoint/2010/main" val="11691079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97E5E95-0C8D-15A4-AE81-CA4C44557FEE}"/>
              </a:ext>
            </a:extLst>
          </p:cNvPr>
          <p:cNvSpPr txBox="1"/>
          <p:nvPr/>
        </p:nvSpPr>
        <p:spPr>
          <a:xfrm>
            <a:off x="480131" y="174640"/>
            <a:ext cx="7838028" cy="461665"/>
          </a:xfrm>
          <a:custGeom>
            <a:avLst/>
            <a:gdLst>
              <a:gd name="connsiteX0" fmla="*/ 0 w 7838028"/>
              <a:gd name="connsiteY0" fmla="*/ 0 h 461665"/>
              <a:gd name="connsiteX1" fmla="*/ 481479 w 7838028"/>
              <a:gd name="connsiteY1" fmla="*/ 0 h 461665"/>
              <a:gd name="connsiteX2" fmla="*/ 806197 w 7838028"/>
              <a:gd name="connsiteY2" fmla="*/ 0 h 461665"/>
              <a:gd name="connsiteX3" fmla="*/ 1522817 w 7838028"/>
              <a:gd name="connsiteY3" fmla="*/ 0 h 461665"/>
              <a:gd name="connsiteX4" fmla="*/ 2004296 w 7838028"/>
              <a:gd name="connsiteY4" fmla="*/ 0 h 461665"/>
              <a:gd name="connsiteX5" fmla="*/ 2642535 w 7838028"/>
              <a:gd name="connsiteY5" fmla="*/ 0 h 461665"/>
              <a:gd name="connsiteX6" fmla="*/ 3045634 w 7838028"/>
              <a:gd name="connsiteY6" fmla="*/ 0 h 461665"/>
              <a:gd name="connsiteX7" fmla="*/ 3762253 w 7838028"/>
              <a:gd name="connsiteY7" fmla="*/ 0 h 461665"/>
              <a:gd name="connsiteX8" fmla="*/ 4243732 w 7838028"/>
              <a:gd name="connsiteY8" fmla="*/ 0 h 461665"/>
              <a:gd name="connsiteX9" fmla="*/ 4646831 w 7838028"/>
              <a:gd name="connsiteY9" fmla="*/ 0 h 461665"/>
              <a:gd name="connsiteX10" fmla="*/ 5128310 w 7838028"/>
              <a:gd name="connsiteY10" fmla="*/ 0 h 461665"/>
              <a:gd name="connsiteX11" fmla="*/ 5766549 w 7838028"/>
              <a:gd name="connsiteY11" fmla="*/ 0 h 461665"/>
              <a:gd name="connsiteX12" fmla="*/ 6326408 w 7838028"/>
              <a:gd name="connsiteY12" fmla="*/ 0 h 461665"/>
              <a:gd name="connsiteX13" fmla="*/ 6807887 w 7838028"/>
              <a:gd name="connsiteY13" fmla="*/ 0 h 461665"/>
              <a:gd name="connsiteX14" fmla="*/ 7838028 w 7838028"/>
              <a:gd name="connsiteY14" fmla="*/ 0 h 461665"/>
              <a:gd name="connsiteX15" fmla="*/ 7838028 w 7838028"/>
              <a:gd name="connsiteY15" fmla="*/ 461665 h 461665"/>
              <a:gd name="connsiteX16" fmla="*/ 7278169 w 7838028"/>
              <a:gd name="connsiteY16" fmla="*/ 461665 h 461665"/>
              <a:gd name="connsiteX17" fmla="*/ 6561549 w 7838028"/>
              <a:gd name="connsiteY17" fmla="*/ 461665 h 461665"/>
              <a:gd name="connsiteX18" fmla="*/ 6001690 w 7838028"/>
              <a:gd name="connsiteY18" fmla="*/ 461665 h 461665"/>
              <a:gd name="connsiteX19" fmla="*/ 5363451 w 7838028"/>
              <a:gd name="connsiteY19" fmla="*/ 461665 h 461665"/>
              <a:gd name="connsiteX20" fmla="*/ 4881972 w 7838028"/>
              <a:gd name="connsiteY20" fmla="*/ 461665 h 461665"/>
              <a:gd name="connsiteX21" fmla="*/ 4557253 w 7838028"/>
              <a:gd name="connsiteY21" fmla="*/ 461665 h 461665"/>
              <a:gd name="connsiteX22" fmla="*/ 4232535 w 7838028"/>
              <a:gd name="connsiteY22" fmla="*/ 461665 h 461665"/>
              <a:gd name="connsiteX23" fmla="*/ 3751056 w 7838028"/>
              <a:gd name="connsiteY23" fmla="*/ 461665 h 461665"/>
              <a:gd name="connsiteX24" fmla="*/ 3034437 w 7838028"/>
              <a:gd name="connsiteY24" fmla="*/ 461665 h 461665"/>
              <a:gd name="connsiteX25" fmla="*/ 2709718 w 7838028"/>
              <a:gd name="connsiteY25" fmla="*/ 461665 h 461665"/>
              <a:gd name="connsiteX26" fmla="*/ 2228239 w 7838028"/>
              <a:gd name="connsiteY26" fmla="*/ 461665 h 461665"/>
              <a:gd name="connsiteX27" fmla="*/ 1511620 w 7838028"/>
              <a:gd name="connsiteY27" fmla="*/ 461665 h 461665"/>
              <a:gd name="connsiteX28" fmla="*/ 1108521 w 7838028"/>
              <a:gd name="connsiteY28" fmla="*/ 461665 h 461665"/>
              <a:gd name="connsiteX29" fmla="*/ 548662 w 7838028"/>
              <a:gd name="connsiteY29" fmla="*/ 461665 h 461665"/>
              <a:gd name="connsiteX30" fmla="*/ 0 w 7838028"/>
              <a:gd name="connsiteY30" fmla="*/ 461665 h 461665"/>
              <a:gd name="connsiteX31" fmla="*/ 0 w 7838028"/>
              <a:gd name="connsiteY31" fmla="*/ 0 h 461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7838028" h="461665" fill="none" extrusionOk="0">
                <a:moveTo>
                  <a:pt x="0" y="0"/>
                </a:moveTo>
                <a:cubicBezTo>
                  <a:pt x="182607" y="-40506"/>
                  <a:pt x="335279" y="8108"/>
                  <a:pt x="481479" y="0"/>
                </a:cubicBezTo>
                <a:cubicBezTo>
                  <a:pt x="627679" y="-8108"/>
                  <a:pt x="647186" y="21092"/>
                  <a:pt x="806197" y="0"/>
                </a:cubicBezTo>
                <a:cubicBezTo>
                  <a:pt x="965208" y="-21092"/>
                  <a:pt x="1323257" y="75698"/>
                  <a:pt x="1522817" y="0"/>
                </a:cubicBezTo>
                <a:cubicBezTo>
                  <a:pt x="1722377" y="-75698"/>
                  <a:pt x="1856174" y="30962"/>
                  <a:pt x="2004296" y="0"/>
                </a:cubicBezTo>
                <a:cubicBezTo>
                  <a:pt x="2152418" y="-30962"/>
                  <a:pt x="2473127" y="75157"/>
                  <a:pt x="2642535" y="0"/>
                </a:cubicBezTo>
                <a:cubicBezTo>
                  <a:pt x="2811943" y="-75157"/>
                  <a:pt x="2925205" y="17086"/>
                  <a:pt x="3045634" y="0"/>
                </a:cubicBezTo>
                <a:cubicBezTo>
                  <a:pt x="3166063" y="-17086"/>
                  <a:pt x="3584999" y="34931"/>
                  <a:pt x="3762253" y="0"/>
                </a:cubicBezTo>
                <a:cubicBezTo>
                  <a:pt x="3939507" y="-34931"/>
                  <a:pt x="4128309" y="24229"/>
                  <a:pt x="4243732" y="0"/>
                </a:cubicBezTo>
                <a:cubicBezTo>
                  <a:pt x="4359155" y="-24229"/>
                  <a:pt x="4501193" y="23580"/>
                  <a:pt x="4646831" y="0"/>
                </a:cubicBezTo>
                <a:cubicBezTo>
                  <a:pt x="4792469" y="-23580"/>
                  <a:pt x="5015171" y="56312"/>
                  <a:pt x="5128310" y="0"/>
                </a:cubicBezTo>
                <a:cubicBezTo>
                  <a:pt x="5241449" y="-56312"/>
                  <a:pt x="5608848" y="50944"/>
                  <a:pt x="5766549" y="0"/>
                </a:cubicBezTo>
                <a:cubicBezTo>
                  <a:pt x="5924250" y="-50944"/>
                  <a:pt x="6143849" y="49121"/>
                  <a:pt x="6326408" y="0"/>
                </a:cubicBezTo>
                <a:cubicBezTo>
                  <a:pt x="6508967" y="-49121"/>
                  <a:pt x="6584517" y="6204"/>
                  <a:pt x="6807887" y="0"/>
                </a:cubicBezTo>
                <a:cubicBezTo>
                  <a:pt x="7031257" y="-6204"/>
                  <a:pt x="7496646" y="105655"/>
                  <a:pt x="7838028" y="0"/>
                </a:cubicBezTo>
                <a:cubicBezTo>
                  <a:pt x="7845120" y="142619"/>
                  <a:pt x="7820120" y="286105"/>
                  <a:pt x="7838028" y="461665"/>
                </a:cubicBezTo>
                <a:cubicBezTo>
                  <a:pt x="7676536" y="506667"/>
                  <a:pt x="7423895" y="426438"/>
                  <a:pt x="7278169" y="461665"/>
                </a:cubicBezTo>
                <a:cubicBezTo>
                  <a:pt x="7132443" y="496892"/>
                  <a:pt x="6740529" y="401825"/>
                  <a:pt x="6561549" y="461665"/>
                </a:cubicBezTo>
                <a:cubicBezTo>
                  <a:pt x="6382569" y="521505"/>
                  <a:pt x="6145170" y="420651"/>
                  <a:pt x="6001690" y="461665"/>
                </a:cubicBezTo>
                <a:cubicBezTo>
                  <a:pt x="5858210" y="502679"/>
                  <a:pt x="5622402" y="395804"/>
                  <a:pt x="5363451" y="461665"/>
                </a:cubicBezTo>
                <a:cubicBezTo>
                  <a:pt x="5104500" y="527526"/>
                  <a:pt x="5015228" y="432790"/>
                  <a:pt x="4881972" y="461665"/>
                </a:cubicBezTo>
                <a:cubicBezTo>
                  <a:pt x="4748716" y="490540"/>
                  <a:pt x="4657773" y="452669"/>
                  <a:pt x="4557253" y="461665"/>
                </a:cubicBezTo>
                <a:cubicBezTo>
                  <a:pt x="4456733" y="470661"/>
                  <a:pt x="4379991" y="436707"/>
                  <a:pt x="4232535" y="461665"/>
                </a:cubicBezTo>
                <a:cubicBezTo>
                  <a:pt x="4085079" y="486623"/>
                  <a:pt x="3847499" y="426836"/>
                  <a:pt x="3751056" y="461665"/>
                </a:cubicBezTo>
                <a:cubicBezTo>
                  <a:pt x="3654613" y="496494"/>
                  <a:pt x="3196896" y="422982"/>
                  <a:pt x="3034437" y="461665"/>
                </a:cubicBezTo>
                <a:cubicBezTo>
                  <a:pt x="2871978" y="500348"/>
                  <a:pt x="2838243" y="427156"/>
                  <a:pt x="2709718" y="461665"/>
                </a:cubicBezTo>
                <a:cubicBezTo>
                  <a:pt x="2581193" y="496174"/>
                  <a:pt x="2399157" y="432840"/>
                  <a:pt x="2228239" y="461665"/>
                </a:cubicBezTo>
                <a:cubicBezTo>
                  <a:pt x="2057321" y="490490"/>
                  <a:pt x="1776188" y="436698"/>
                  <a:pt x="1511620" y="461665"/>
                </a:cubicBezTo>
                <a:cubicBezTo>
                  <a:pt x="1247052" y="486632"/>
                  <a:pt x="1303380" y="458252"/>
                  <a:pt x="1108521" y="461665"/>
                </a:cubicBezTo>
                <a:cubicBezTo>
                  <a:pt x="913662" y="465078"/>
                  <a:pt x="727885" y="448223"/>
                  <a:pt x="548662" y="461665"/>
                </a:cubicBezTo>
                <a:cubicBezTo>
                  <a:pt x="369439" y="475107"/>
                  <a:pt x="152207" y="430633"/>
                  <a:pt x="0" y="461665"/>
                </a:cubicBezTo>
                <a:cubicBezTo>
                  <a:pt x="-31649" y="320074"/>
                  <a:pt x="44461" y="189326"/>
                  <a:pt x="0" y="0"/>
                </a:cubicBezTo>
                <a:close/>
              </a:path>
              <a:path w="7838028" h="461665" stroke="0" extrusionOk="0">
                <a:moveTo>
                  <a:pt x="0" y="0"/>
                </a:moveTo>
                <a:cubicBezTo>
                  <a:pt x="186407" y="-38167"/>
                  <a:pt x="465008" y="34477"/>
                  <a:pt x="638239" y="0"/>
                </a:cubicBezTo>
                <a:cubicBezTo>
                  <a:pt x="811470" y="-34477"/>
                  <a:pt x="944557" y="1337"/>
                  <a:pt x="1041338" y="0"/>
                </a:cubicBezTo>
                <a:cubicBezTo>
                  <a:pt x="1138119" y="-1337"/>
                  <a:pt x="1292983" y="29161"/>
                  <a:pt x="1522817" y="0"/>
                </a:cubicBezTo>
                <a:cubicBezTo>
                  <a:pt x="1752651" y="-29161"/>
                  <a:pt x="1911668" y="36484"/>
                  <a:pt x="2239437" y="0"/>
                </a:cubicBezTo>
                <a:cubicBezTo>
                  <a:pt x="2567206" y="-36484"/>
                  <a:pt x="2521334" y="13614"/>
                  <a:pt x="2642535" y="0"/>
                </a:cubicBezTo>
                <a:cubicBezTo>
                  <a:pt x="2763736" y="-13614"/>
                  <a:pt x="3035785" y="75024"/>
                  <a:pt x="3280775" y="0"/>
                </a:cubicBezTo>
                <a:cubicBezTo>
                  <a:pt x="3525765" y="-75024"/>
                  <a:pt x="3776573" y="31064"/>
                  <a:pt x="3919014" y="0"/>
                </a:cubicBezTo>
                <a:cubicBezTo>
                  <a:pt x="4061455" y="-31064"/>
                  <a:pt x="4230596" y="46397"/>
                  <a:pt x="4400493" y="0"/>
                </a:cubicBezTo>
                <a:cubicBezTo>
                  <a:pt x="4570390" y="-46397"/>
                  <a:pt x="4898047" y="23617"/>
                  <a:pt x="5038732" y="0"/>
                </a:cubicBezTo>
                <a:cubicBezTo>
                  <a:pt x="5179417" y="-23617"/>
                  <a:pt x="5538615" y="58212"/>
                  <a:pt x="5676972" y="0"/>
                </a:cubicBezTo>
                <a:cubicBezTo>
                  <a:pt x="5815329" y="-58212"/>
                  <a:pt x="5957112" y="38467"/>
                  <a:pt x="6158451" y="0"/>
                </a:cubicBezTo>
                <a:cubicBezTo>
                  <a:pt x="6359790" y="-38467"/>
                  <a:pt x="6526177" y="47500"/>
                  <a:pt x="6875070" y="0"/>
                </a:cubicBezTo>
                <a:cubicBezTo>
                  <a:pt x="7223963" y="-47500"/>
                  <a:pt x="7512047" y="90297"/>
                  <a:pt x="7838028" y="0"/>
                </a:cubicBezTo>
                <a:cubicBezTo>
                  <a:pt x="7859686" y="158245"/>
                  <a:pt x="7787012" y="325330"/>
                  <a:pt x="7838028" y="461665"/>
                </a:cubicBezTo>
                <a:cubicBezTo>
                  <a:pt x="7654376" y="503321"/>
                  <a:pt x="7583896" y="422267"/>
                  <a:pt x="7356549" y="461665"/>
                </a:cubicBezTo>
                <a:cubicBezTo>
                  <a:pt x="7129202" y="501063"/>
                  <a:pt x="7055683" y="406108"/>
                  <a:pt x="6875070" y="461665"/>
                </a:cubicBezTo>
                <a:cubicBezTo>
                  <a:pt x="6694457" y="517222"/>
                  <a:pt x="6579115" y="453537"/>
                  <a:pt x="6393591" y="461665"/>
                </a:cubicBezTo>
                <a:cubicBezTo>
                  <a:pt x="6208067" y="469793"/>
                  <a:pt x="6079467" y="409678"/>
                  <a:pt x="5912113" y="461665"/>
                </a:cubicBezTo>
                <a:cubicBezTo>
                  <a:pt x="5744759" y="513652"/>
                  <a:pt x="5601678" y="418099"/>
                  <a:pt x="5509014" y="461665"/>
                </a:cubicBezTo>
                <a:cubicBezTo>
                  <a:pt x="5416350" y="505231"/>
                  <a:pt x="5265111" y="425326"/>
                  <a:pt x="5027535" y="461665"/>
                </a:cubicBezTo>
                <a:cubicBezTo>
                  <a:pt x="4789959" y="498004"/>
                  <a:pt x="4729475" y="445312"/>
                  <a:pt x="4546056" y="461665"/>
                </a:cubicBezTo>
                <a:cubicBezTo>
                  <a:pt x="4362637" y="478018"/>
                  <a:pt x="4109844" y="432581"/>
                  <a:pt x="3907817" y="461665"/>
                </a:cubicBezTo>
                <a:cubicBezTo>
                  <a:pt x="3705790" y="490749"/>
                  <a:pt x="3640869" y="404634"/>
                  <a:pt x="3426338" y="461665"/>
                </a:cubicBezTo>
                <a:cubicBezTo>
                  <a:pt x="3211807" y="518696"/>
                  <a:pt x="3067596" y="425934"/>
                  <a:pt x="2866479" y="461665"/>
                </a:cubicBezTo>
                <a:cubicBezTo>
                  <a:pt x="2665362" y="497396"/>
                  <a:pt x="2588337" y="420355"/>
                  <a:pt x="2463380" y="461665"/>
                </a:cubicBezTo>
                <a:cubicBezTo>
                  <a:pt x="2338423" y="502975"/>
                  <a:pt x="1973956" y="432144"/>
                  <a:pt x="1825141" y="461665"/>
                </a:cubicBezTo>
                <a:cubicBezTo>
                  <a:pt x="1676326" y="491186"/>
                  <a:pt x="1612377" y="430577"/>
                  <a:pt x="1500423" y="461665"/>
                </a:cubicBezTo>
                <a:cubicBezTo>
                  <a:pt x="1388469" y="492753"/>
                  <a:pt x="1183358" y="461221"/>
                  <a:pt x="1097324" y="461665"/>
                </a:cubicBezTo>
                <a:cubicBezTo>
                  <a:pt x="1011290" y="462109"/>
                  <a:pt x="706728" y="428130"/>
                  <a:pt x="537465" y="461665"/>
                </a:cubicBezTo>
                <a:cubicBezTo>
                  <a:pt x="368202" y="495200"/>
                  <a:pt x="141837" y="439260"/>
                  <a:pt x="0" y="461665"/>
                </a:cubicBezTo>
                <a:cubicBezTo>
                  <a:pt x="-45527" y="285259"/>
                  <a:pt x="5643" y="135019"/>
                  <a:pt x="0" y="0"/>
                </a:cubicBezTo>
                <a:close/>
              </a:path>
            </a:pathLst>
          </a:cu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xtLst>
              <a:ext uri="{C807C97D-BFC1-408E-A445-0C87EB9F89A2}">
                <ask:lineSketchStyleProps xmlns:ask="http://schemas.microsoft.com/office/drawing/2018/sketchyshapes" sd="2215279637">
                  <a:prstGeom prst="rect">
                    <a:avLst/>
                  </a:prstGeom>
                  <ask:type>
                    <ask:lineSketchScribble/>
                  </ask:type>
                </ask:lineSketchStyleProps>
              </a:ext>
            </a:extLst>
          </a:ln>
          <a:effectLst>
            <a:innerShdw blurRad="114300">
              <a:prstClr val="black"/>
            </a:innerShdw>
          </a:effectLst>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2400" spc="-35" dirty="0">
                <a:latin typeface="Verdana"/>
              </a:rPr>
              <a:t>LINER REGRESSION:-</a:t>
            </a:r>
          </a:p>
        </p:txBody>
      </p:sp>
      <p:sp>
        <p:nvSpPr>
          <p:cNvPr id="3" name="TextBox 2">
            <a:extLst>
              <a:ext uri="{FF2B5EF4-FFF2-40B4-BE49-F238E27FC236}">
                <a16:creationId xmlns:a16="http://schemas.microsoft.com/office/drawing/2014/main" id="{812EDB8E-EF2E-11BB-836B-BE7CB194D7EB}"/>
              </a:ext>
            </a:extLst>
          </p:cNvPr>
          <p:cNvSpPr txBox="1"/>
          <p:nvPr/>
        </p:nvSpPr>
        <p:spPr>
          <a:xfrm>
            <a:off x="474108" y="530024"/>
            <a:ext cx="3834233" cy="1009251"/>
          </a:xfrm>
          <a:prstGeom prst="rect">
            <a:avLst/>
          </a:prstGeom>
          <a:noFill/>
        </p:spPr>
        <p:txBody>
          <a:bodyPr wrap="square" rtlCol="0">
            <a:spAutoFit/>
          </a:bodyPr>
          <a:lstStyle/>
          <a:p>
            <a:pPr marL="11430">
              <a:lnSpc>
                <a:spcPct val="125000"/>
              </a:lnSpc>
              <a:spcBef>
                <a:spcPts val="110"/>
              </a:spcBef>
              <a:spcAft>
                <a:spcPts val="115"/>
              </a:spcAft>
            </a:pPr>
            <a:r>
              <a:rPr lang="en-US" sz="2000" b="1" i="0" dirty="0">
                <a:solidFill>
                  <a:srgbClr val="212121"/>
                </a:solidFill>
                <a:effectLst/>
                <a:latin typeface="Roboto" panose="02000000000000000000" pitchFamily="2" charset="0"/>
              </a:rPr>
              <a:t>Liner</a:t>
            </a:r>
            <a:r>
              <a:rPr lang="en-US" sz="2800" dirty="0">
                <a:solidFill>
                  <a:srgbClr val="212121"/>
                </a:solidFill>
                <a:latin typeface="Roboto" panose="02000000000000000000" pitchFamily="2" charset="0"/>
              </a:rPr>
              <a:t> </a:t>
            </a:r>
            <a:r>
              <a:rPr lang="en-US" sz="2000" b="1" i="0" dirty="0">
                <a:solidFill>
                  <a:srgbClr val="212121"/>
                </a:solidFill>
                <a:effectLst/>
                <a:latin typeface="Roboto" panose="02000000000000000000" pitchFamily="2" charset="0"/>
              </a:rPr>
              <a:t>regression:-</a:t>
            </a:r>
            <a:endParaRPr lang="en-US" sz="2000" b="0" i="0" dirty="0">
              <a:solidFill>
                <a:srgbClr val="212121"/>
              </a:solidFill>
              <a:effectLst/>
              <a:latin typeface="Roboto" panose="02000000000000000000" pitchFamily="2" charset="0"/>
            </a:endParaRPr>
          </a:p>
          <a:p>
            <a:pPr marL="11430">
              <a:lnSpc>
                <a:spcPct val="125000"/>
              </a:lnSpc>
              <a:spcBef>
                <a:spcPts val="110"/>
              </a:spcBef>
              <a:spcAft>
                <a:spcPts val="115"/>
              </a:spcAft>
            </a:pPr>
            <a:endParaRPr lang="en-US" sz="2000" b="0" i="0" dirty="0">
              <a:solidFill>
                <a:srgbClr val="212121"/>
              </a:solidFill>
              <a:effectLst/>
              <a:latin typeface="Roboto" panose="02000000000000000000" pitchFamily="2" charset="0"/>
            </a:endParaRPr>
          </a:p>
        </p:txBody>
      </p:sp>
      <p:sp>
        <p:nvSpPr>
          <p:cNvPr id="4" name="TextBox 3">
            <a:extLst>
              <a:ext uri="{FF2B5EF4-FFF2-40B4-BE49-F238E27FC236}">
                <a16:creationId xmlns:a16="http://schemas.microsoft.com/office/drawing/2014/main" id="{9130BB18-B0C4-9A97-C9F6-378E8AB529F7}"/>
              </a:ext>
            </a:extLst>
          </p:cNvPr>
          <p:cNvSpPr txBox="1"/>
          <p:nvPr/>
        </p:nvSpPr>
        <p:spPr>
          <a:xfrm>
            <a:off x="474107" y="1010338"/>
            <a:ext cx="4893759" cy="1169551"/>
          </a:xfrm>
          <a:prstGeom prst="rect">
            <a:avLst/>
          </a:prstGeom>
          <a:noFill/>
        </p:spPr>
        <p:txBody>
          <a:bodyPr wrap="square">
            <a:spAutoFit/>
          </a:bodyPr>
          <a:lstStyle/>
          <a:p>
            <a:pPr marL="285750" indent="-285750" algn="l">
              <a:buFont typeface="Wingdings" panose="05000000000000000000" pitchFamily="2" charset="2"/>
              <a:buChar char="§"/>
            </a:pPr>
            <a:r>
              <a:rPr lang="en-US" b="0" i="0" dirty="0">
                <a:solidFill>
                  <a:srgbClr val="212121"/>
                </a:solidFill>
                <a:effectLst/>
                <a:latin typeface="Roboto" panose="02000000000000000000" pitchFamily="2" charset="0"/>
              </a:rPr>
              <a:t>Linear regression analysis is used to predict the value of a variable based on the value of another variable. The variable you want to predict is called the dependent variable. The variable you are using to predict the other variable's value is called the independent variable.</a:t>
            </a:r>
            <a:endParaRPr lang="en-US" dirty="0"/>
          </a:p>
        </p:txBody>
      </p:sp>
      <p:sp>
        <p:nvSpPr>
          <p:cNvPr id="5" name="TextBox 4">
            <a:extLst>
              <a:ext uri="{FF2B5EF4-FFF2-40B4-BE49-F238E27FC236}">
                <a16:creationId xmlns:a16="http://schemas.microsoft.com/office/drawing/2014/main" id="{EC9D7AFA-6C9D-00EA-8DD6-F23AADC22B7D}"/>
              </a:ext>
            </a:extLst>
          </p:cNvPr>
          <p:cNvSpPr txBox="1"/>
          <p:nvPr/>
        </p:nvSpPr>
        <p:spPr>
          <a:xfrm>
            <a:off x="386073" y="2019589"/>
            <a:ext cx="2821862" cy="855362"/>
          </a:xfrm>
          <a:prstGeom prst="rect">
            <a:avLst/>
          </a:prstGeom>
          <a:noFill/>
        </p:spPr>
        <p:txBody>
          <a:bodyPr wrap="square" rtlCol="0">
            <a:spAutoFit/>
          </a:bodyPr>
          <a:lstStyle/>
          <a:p>
            <a:pPr marL="11430">
              <a:lnSpc>
                <a:spcPct val="125000"/>
              </a:lnSpc>
              <a:spcBef>
                <a:spcPts val="110"/>
              </a:spcBef>
              <a:spcAft>
                <a:spcPts val="115"/>
              </a:spcAft>
            </a:pPr>
            <a:r>
              <a:rPr lang="en-US" sz="2000" b="1" i="0" dirty="0">
                <a:solidFill>
                  <a:srgbClr val="212121"/>
                </a:solidFill>
                <a:effectLst/>
                <a:latin typeface="Roboto" panose="02000000000000000000" pitchFamily="2" charset="0"/>
              </a:rPr>
              <a:t>Liner regression Score</a:t>
            </a:r>
            <a:endParaRPr lang="en-US" sz="2000" b="0" i="0" dirty="0">
              <a:solidFill>
                <a:srgbClr val="212121"/>
              </a:solidFill>
              <a:effectLst/>
              <a:latin typeface="Roboto" panose="02000000000000000000" pitchFamily="2" charset="0"/>
            </a:endParaRPr>
          </a:p>
          <a:p>
            <a:pPr marL="11430">
              <a:lnSpc>
                <a:spcPct val="125000"/>
              </a:lnSpc>
              <a:spcBef>
                <a:spcPts val="110"/>
              </a:spcBef>
              <a:spcAft>
                <a:spcPts val="115"/>
              </a:spcAft>
            </a:pPr>
            <a:endParaRPr lang="en-US" sz="2000" b="0" i="0" dirty="0">
              <a:solidFill>
                <a:srgbClr val="212121"/>
              </a:solidFill>
              <a:effectLst/>
              <a:latin typeface="Roboto" panose="02000000000000000000" pitchFamily="2" charset="0"/>
            </a:endParaRPr>
          </a:p>
        </p:txBody>
      </p:sp>
      <p:pic>
        <p:nvPicPr>
          <p:cNvPr id="6" name="Picture 5">
            <a:extLst>
              <a:ext uri="{FF2B5EF4-FFF2-40B4-BE49-F238E27FC236}">
                <a16:creationId xmlns:a16="http://schemas.microsoft.com/office/drawing/2014/main" id="{1BC86964-F830-1657-489A-C9ACDADB8ACD}"/>
              </a:ext>
            </a:extLst>
          </p:cNvPr>
          <p:cNvPicPr>
            <a:picLocks noChangeAspect="1"/>
          </p:cNvPicPr>
          <p:nvPr/>
        </p:nvPicPr>
        <p:blipFill>
          <a:blip r:embed="rId2"/>
          <a:stretch>
            <a:fillRect/>
          </a:stretch>
        </p:blipFill>
        <p:spPr>
          <a:xfrm>
            <a:off x="474107" y="2461891"/>
            <a:ext cx="2506160" cy="827338"/>
          </a:xfrm>
          <a:prstGeom prst="rect">
            <a:avLst/>
          </a:prstGeom>
        </p:spPr>
      </p:pic>
      <p:pic>
        <p:nvPicPr>
          <p:cNvPr id="7" name="Picture 6">
            <a:extLst>
              <a:ext uri="{FF2B5EF4-FFF2-40B4-BE49-F238E27FC236}">
                <a16:creationId xmlns:a16="http://schemas.microsoft.com/office/drawing/2014/main" id="{CBEE598B-888E-E1D0-6FDC-E38A08CE7D48}"/>
              </a:ext>
            </a:extLst>
          </p:cNvPr>
          <p:cNvPicPr>
            <a:picLocks noChangeAspect="1"/>
          </p:cNvPicPr>
          <p:nvPr/>
        </p:nvPicPr>
        <p:blipFill>
          <a:blip r:embed="rId3"/>
          <a:stretch>
            <a:fillRect/>
          </a:stretch>
        </p:blipFill>
        <p:spPr>
          <a:xfrm>
            <a:off x="3757372" y="2597076"/>
            <a:ext cx="2964704" cy="1148233"/>
          </a:xfrm>
          <a:prstGeom prst="rect">
            <a:avLst/>
          </a:prstGeom>
        </p:spPr>
      </p:pic>
      <p:sp>
        <p:nvSpPr>
          <p:cNvPr id="8" name="TextBox 7">
            <a:extLst>
              <a:ext uri="{FF2B5EF4-FFF2-40B4-BE49-F238E27FC236}">
                <a16:creationId xmlns:a16="http://schemas.microsoft.com/office/drawing/2014/main" id="{49189965-F3B6-D85C-34E0-C828776E5BF5}"/>
              </a:ext>
            </a:extLst>
          </p:cNvPr>
          <p:cNvSpPr txBox="1"/>
          <p:nvPr/>
        </p:nvSpPr>
        <p:spPr>
          <a:xfrm>
            <a:off x="3757372" y="2101306"/>
            <a:ext cx="2821862" cy="855362"/>
          </a:xfrm>
          <a:prstGeom prst="rect">
            <a:avLst/>
          </a:prstGeom>
          <a:noFill/>
        </p:spPr>
        <p:txBody>
          <a:bodyPr wrap="square" rtlCol="0">
            <a:spAutoFit/>
          </a:bodyPr>
          <a:lstStyle/>
          <a:p>
            <a:pPr marL="11430">
              <a:lnSpc>
                <a:spcPct val="125000"/>
              </a:lnSpc>
              <a:spcBef>
                <a:spcPts val="110"/>
              </a:spcBef>
              <a:spcAft>
                <a:spcPts val="115"/>
              </a:spcAft>
            </a:pPr>
            <a:r>
              <a:rPr lang="en-US" sz="2000" b="1" i="0" dirty="0">
                <a:solidFill>
                  <a:srgbClr val="212121"/>
                </a:solidFill>
                <a:effectLst/>
                <a:latin typeface="Roboto" panose="02000000000000000000" pitchFamily="2" charset="0"/>
              </a:rPr>
              <a:t>Liner regression Value</a:t>
            </a:r>
            <a:endParaRPr lang="en-US" sz="2000" b="0" i="0" dirty="0">
              <a:solidFill>
                <a:srgbClr val="212121"/>
              </a:solidFill>
              <a:effectLst/>
              <a:latin typeface="Roboto" panose="02000000000000000000" pitchFamily="2" charset="0"/>
            </a:endParaRPr>
          </a:p>
          <a:p>
            <a:pPr marL="11430">
              <a:lnSpc>
                <a:spcPct val="125000"/>
              </a:lnSpc>
              <a:spcBef>
                <a:spcPts val="110"/>
              </a:spcBef>
              <a:spcAft>
                <a:spcPts val="115"/>
              </a:spcAft>
            </a:pPr>
            <a:endParaRPr lang="en-US" sz="2000" b="0" i="0" dirty="0">
              <a:solidFill>
                <a:srgbClr val="212121"/>
              </a:solidFill>
              <a:effectLst/>
              <a:latin typeface="Roboto" panose="02000000000000000000" pitchFamily="2" charset="0"/>
            </a:endParaRPr>
          </a:p>
        </p:txBody>
      </p:sp>
      <p:sp>
        <p:nvSpPr>
          <p:cNvPr id="9" name="TextBox 8">
            <a:extLst>
              <a:ext uri="{FF2B5EF4-FFF2-40B4-BE49-F238E27FC236}">
                <a16:creationId xmlns:a16="http://schemas.microsoft.com/office/drawing/2014/main" id="{EB5F6812-123B-2DF0-A7A2-9D9C7E48767F}"/>
              </a:ext>
            </a:extLst>
          </p:cNvPr>
          <p:cNvSpPr txBox="1"/>
          <p:nvPr/>
        </p:nvSpPr>
        <p:spPr>
          <a:xfrm>
            <a:off x="3743287" y="3886839"/>
            <a:ext cx="2635190" cy="738664"/>
          </a:xfrm>
          <a:prstGeom prst="rect">
            <a:avLst/>
          </a:prstGeom>
          <a:noFill/>
        </p:spPr>
        <p:txBody>
          <a:bodyPr wrap="square">
            <a:spAutoFit/>
          </a:bodyPr>
          <a:lstStyle/>
          <a:p>
            <a:r>
              <a:rPr lang="en-US" dirty="0"/>
              <a:t>R2 score value is 0.75 that means our model can capture most of the data variance.</a:t>
            </a:r>
          </a:p>
        </p:txBody>
      </p:sp>
      <p:pic>
        <p:nvPicPr>
          <p:cNvPr id="10" name="Picture 9">
            <a:extLst>
              <a:ext uri="{FF2B5EF4-FFF2-40B4-BE49-F238E27FC236}">
                <a16:creationId xmlns:a16="http://schemas.microsoft.com/office/drawing/2014/main" id="{13BAD967-4229-BA4D-6023-477C2A9E5AEB}"/>
              </a:ext>
            </a:extLst>
          </p:cNvPr>
          <p:cNvPicPr>
            <a:picLocks noChangeAspect="1"/>
          </p:cNvPicPr>
          <p:nvPr/>
        </p:nvPicPr>
        <p:blipFill>
          <a:blip r:embed="rId4"/>
          <a:stretch>
            <a:fillRect/>
          </a:stretch>
        </p:blipFill>
        <p:spPr>
          <a:xfrm>
            <a:off x="386073" y="3446809"/>
            <a:ext cx="3123164" cy="1372705"/>
          </a:xfrm>
          <a:prstGeom prst="rect">
            <a:avLst/>
          </a:prstGeom>
        </p:spPr>
      </p:pic>
      <p:pic>
        <p:nvPicPr>
          <p:cNvPr id="13" name="Picture 12">
            <a:extLst>
              <a:ext uri="{FF2B5EF4-FFF2-40B4-BE49-F238E27FC236}">
                <a16:creationId xmlns:a16="http://schemas.microsoft.com/office/drawing/2014/main" id="{EF69EE0F-045F-6856-2926-FCB34784D4E3}"/>
              </a:ext>
            </a:extLst>
          </p:cNvPr>
          <p:cNvPicPr>
            <a:picLocks noChangeAspect="1"/>
          </p:cNvPicPr>
          <p:nvPr/>
        </p:nvPicPr>
        <p:blipFill>
          <a:blip r:embed="rId5"/>
          <a:stretch>
            <a:fillRect/>
          </a:stretch>
        </p:blipFill>
        <p:spPr>
          <a:xfrm>
            <a:off x="6478166" y="2660935"/>
            <a:ext cx="2558742" cy="954107"/>
          </a:xfrm>
          <a:prstGeom prst="rect">
            <a:avLst/>
          </a:prstGeom>
        </p:spPr>
      </p:pic>
      <p:sp>
        <p:nvSpPr>
          <p:cNvPr id="14" name="TextBox 13">
            <a:extLst>
              <a:ext uri="{FF2B5EF4-FFF2-40B4-BE49-F238E27FC236}">
                <a16:creationId xmlns:a16="http://schemas.microsoft.com/office/drawing/2014/main" id="{0F1ED9B9-8205-3EB7-6D01-0D0A9D4A51A1}"/>
              </a:ext>
            </a:extLst>
          </p:cNvPr>
          <p:cNvSpPr txBox="1"/>
          <p:nvPr/>
        </p:nvSpPr>
        <p:spPr>
          <a:xfrm>
            <a:off x="6408888" y="3893941"/>
            <a:ext cx="2635190" cy="738664"/>
          </a:xfrm>
          <a:prstGeom prst="rect">
            <a:avLst/>
          </a:prstGeom>
          <a:noFill/>
        </p:spPr>
        <p:txBody>
          <a:bodyPr wrap="square">
            <a:spAutoFit/>
          </a:bodyPr>
          <a:lstStyle/>
          <a:p>
            <a:r>
              <a:rPr lang="en-US" dirty="0"/>
              <a:t>R2 score value is 0.76 that means our model can capture most of the data variance.</a:t>
            </a:r>
          </a:p>
        </p:txBody>
      </p:sp>
      <p:sp>
        <p:nvSpPr>
          <p:cNvPr id="15" name="TextBox 14">
            <a:extLst>
              <a:ext uri="{FF2B5EF4-FFF2-40B4-BE49-F238E27FC236}">
                <a16:creationId xmlns:a16="http://schemas.microsoft.com/office/drawing/2014/main" id="{221BEE55-5CA0-A8A9-9C3B-B1E2391B166F}"/>
              </a:ext>
            </a:extLst>
          </p:cNvPr>
          <p:cNvSpPr txBox="1"/>
          <p:nvPr/>
        </p:nvSpPr>
        <p:spPr>
          <a:xfrm>
            <a:off x="4239528" y="3605898"/>
            <a:ext cx="1558516" cy="307777"/>
          </a:xfrm>
          <a:prstGeom prst="rect">
            <a:avLst/>
          </a:prstGeom>
          <a:noFill/>
        </p:spPr>
        <p:txBody>
          <a:bodyPr wrap="square">
            <a:spAutoFit/>
          </a:bodyPr>
          <a:lstStyle/>
          <a:p>
            <a:r>
              <a:rPr lang="en-US" b="1" dirty="0"/>
              <a:t>Training Value</a:t>
            </a:r>
          </a:p>
        </p:txBody>
      </p:sp>
      <p:sp>
        <p:nvSpPr>
          <p:cNvPr id="16" name="TextBox 15">
            <a:extLst>
              <a:ext uri="{FF2B5EF4-FFF2-40B4-BE49-F238E27FC236}">
                <a16:creationId xmlns:a16="http://schemas.microsoft.com/office/drawing/2014/main" id="{29FD9FE9-D6C7-425D-92CE-5A5E2900238A}"/>
              </a:ext>
            </a:extLst>
          </p:cNvPr>
          <p:cNvSpPr txBox="1"/>
          <p:nvPr/>
        </p:nvSpPr>
        <p:spPr>
          <a:xfrm>
            <a:off x="6874718" y="3600603"/>
            <a:ext cx="1396464" cy="307777"/>
          </a:xfrm>
          <a:prstGeom prst="rect">
            <a:avLst/>
          </a:prstGeom>
          <a:noFill/>
        </p:spPr>
        <p:txBody>
          <a:bodyPr wrap="square">
            <a:spAutoFit/>
          </a:bodyPr>
          <a:lstStyle/>
          <a:p>
            <a:r>
              <a:rPr lang="en-US" b="1" dirty="0"/>
              <a:t>Testing Value</a:t>
            </a:r>
          </a:p>
        </p:txBody>
      </p:sp>
      <p:pic>
        <p:nvPicPr>
          <p:cNvPr id="17" name="Picture 16">
            <a:extLst>
              <a:ext uri="{FF2B5EF4-FFF2-40B4-BE49-F238E27FC236}">
                <a16:creationId xmlns:a16="http://schemas.microsoft.com/office/drawing/2014/main" id="{F1E6448C-88C2-2FE1-3CC2-96A6FCDBD341}"/>
              </a:ext>
            </a:extLst>
          </p:cNvPr>
          <p:cNvPicPr>
            <a:picLocks noChangeAspect="1"/>
          </p:cNvPicPr>
          <p:nvPr/>
        </p:nvPicPr>
        <p:blipFill rotWithShape="1">
          <a:blip r:embed="rId6"/>
          <a:srcRect l="5347" t="7772" r="8282" b="23326"/>
          <a:stretch/>
        </p:blipFill>
        <p:spPr>
          <a:xfrm>
            <a:off x="5239724" y="1528877"/>
            <a:ext cx="3518203" cy="577497"/>
          </a:xfrm>
          <a:prstGeom prst="rect">
            <a:avLst/>
          </a:prstGeom>
        </p:spPr>
      </p:pic>
      <p:sp>
        <p:nvSpPr>
          <p:cNvPr id="19" name="TextBox 18">
            <a:extLst>
              <a:ext uri="{FF2B5EF4-FFF2-40B4-BE49-F238E27FC236}">
                <a16:creationId xmlns:a16="http://schemas.microsoft.com/office/drawing/2014/main" id="{99356F5B-461B-1C32-E405-A90087F54D55}"/>
              </a:ext>
            </a:extLst>
          </p:cNvPr>
          <p:cNvSpPr txBox="1"/>
          <p:nvPr/>
        </p:nvSpPr>
        <p:spPr>
          <a:xfrm>
            <a:off x="1200644" y="4814971"/>
            <a:ext cx="1779623" cy="307777"/>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b="1" dirty="0">
                <a:solidFill>
                  <a:srgbClr val="008000"/>
                </a:solidFill>
                <a:effectLst/>
                <a:latin typeface="Courier New" panose="02070309020205020404" pitchFamily="49" charset="0"/>
              </a:rPr>
              <a:t>Heteroscedastic</a:t>
            </a:r>
            <a:endParaRPr lang="en-US" b="1" dirty="0">
              <a:solidFill>
                <a:srgbClr val="000000"/>
              </a:solidFill>
              <a:effectLst/>
              <a:latin typeface="Courier New" panose="02070309020205020404" pitchFamily="49" charset="0"/>
            </a:endParaRPr>
          </a:p>
        </p:txBody>
      </p:sp>
    </p:spTree>
    <p:extLst>
      <p:ext uri="{BB962C8B-B14F-4D97-AF65-F5344CB8AC3E}">
        <p14:creationId xmlns:p14="http://schemas.microsoft.com/office/powerpoint/2010/main" val="29974035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97E5E95-0C8D-15A4-AE81-CA4C44557FEE}"/>
              </a:ext>
            </a:extLst>
          </p:cNvPr>
          <p:cNvSpPr txBox="1"/>
          <p:nvPr/>
        </p:nvSpPr>
        <p:spPr>
          <a:xfrm>
            <a:off x="480131" y="174640"/>
            <a:ext cx="7838028" cy="461665"/>
          </a:xfrm>
          <a:custGeom>
            <a:avLst/>
            <a:gdLst>
              <a:gd name="connsiteX0" fmla="*/ 0 w 7838028"/>
              <a:gd name="connsiteY0" fmla="*/ 0 h 461665"/>
              <a:gd name="connsiteX1" fmla="*/ 481479 w 7838028"/>
              <a:gd name="connsiteY1" fmla="*/ 0 h 461665"/>
              <a:gd name="connsiteX2" fmla="*/ 806197 w 7838028"/>
              <a:gd name="connsiteY2" fmla="*/ 0 h 461665"/>
              <a:gd name="connsiteX3" fmla="*/ 1522817 w 7838028"/>
              <a:gd name="connsiteY3" fmla="*/ 0 h 461665"/>
              <a:gd name="connsiteX4" fmla="*/ 2004296 w 7838028"/>
              <a:gd name="connsiteY4" fmla="*/ 0 h 461665"/>
              <a:gd name="connsiteX5" fmla="*/ 2642535 w 7838028"/>
              <a:gd name="connsiteY5" fmla="*/ 0 h 461665"/>
              <a:gd name="connsiteX6" fmla="*/ 3045634 w 7838028"/>
              <a:gd name="connsiteY6" fmla="*/ 0 h 461665"/>
              <a:gd name="connsiteX7" fmla="*/ 3762253 w 7838028"/>
              <a:gd name="connsiteY7" fmla="*/ 0 h 461665"/>
              <a:gd name="connsiteX8" fmla="*/ 4243732 w 7838028"/>
              <a:gd name="connsiteY8" fmla="*/ 0 h 461665"/>
              <a:gd name="connsiteX9" fmla="*/ 4646831 w 7838028"/>
              <a:gd name="connsiteY9" fmla="*/ 0 h 461665"/>
              <a:gd name="connsiteX10" fmla="*/ 5128310 w 7838028"/>
              <a:gd name="connsiteY10" fmla="*/ 0 h 461665"/>
              <a:gd name="connsiteX11" fmla="*/ 5766549 w 7838028"/>
              <a:gd name="connsiteY11" fmla="*/ 0 h 461665"/>
              <a:gd name="connsiteX12" fmla="*/ 6326408 w 7838028"/>
              <a:gd name="connsiteY12" fmla="*/ 0 h 461665"/>
              <a:gd name="connsiteX13" fmla="*/ 6807887 w 7838028"/>
              <a:gd name="connsiteY13" fmla="*/ 0 h 461665"/>
              <a:gd name="connsiteX14" fmla="*/ 7838028 w 7838028"/>
              <a:gd name="connsiteY14" fmla="*/ 0 h 461665"/>
              <a:gd name="connsiteX15" fmla="*/ 7838028 w 7838028"/>
              <a:gd name="connsiteY15" fmla="*/ 461665 h 461665"/>
              <a:gd name="connsiteX16" fmla="*/ 7278169 w 7838028"/>
              <a:gd name="connsiteY16" fmla="*/ 461665 h 461665"/>
              <a:gd name="connsiteX17" fmla="*/ 6561549 w 7838028"/>
              <a:gd name="connsiteY17" fmla="*/ 461665 h 461665"/>
              <a:gd name="connsiteX18" fmla="*/ 6001690 w 7838028"/>
              <a:gd name="connsiteY18" fmla="*/ 461665 h 461665"/>
              <a:gd name="connsiteX19" fmla="*/ 5363451 w 7838028"/>
              <a:gd name="connsiteY19" fmla="*/ 461665 h 461665"/>
              <a:gd name="connsiteX20" fmla="*/ 4881972 w 7838028"/>
              <a:gd name="connsiteY20" fmla="*/ 461665 h 461665"/>
              <a:gd name="connsiteX21" fmla="*/ 4557253 w 7838028"/>
              <a:gd name="connsiteY21" fmla="*/ 461665 h 461665"/>
              <a:gd name="connsiteX22" fmla="*/ 4232535 w 7838028"/>
              <a:gd name="connsiteY22" fmla="*/ 461665 h 461665"/>
              <a:gd name="connsiteX23" fmla="*/ 3751056 w 7838028"/>
              <a:gd name="connsiteY23" fmla="*/ 461665 h 461665"/>
              <a:gd name="connsiteX24" fmla="*/ 3034437 w 7838028"/>
              <a:gd name="connsiteY24" fmla="*/ 461665 h 461665"/>
              <a:gd name="connsiteX25" fmla="*/ 2709718 w 7838028"/>
              <a:gd name="connsiteY25" fmla="*/ 461665 h 461665"/>
              <a:gd name="connsiteX26" fmla="*/ 2228239 w 7838028"/>
              <a:gd name="connsiteY26" fmla="*/ 461665 h 461665"/>
              <a:gd name="connsiteX27" fmla="*/ 1511620 w 7838028"/>
              <a:gd name="connsiteY27" fmla="*/ 461665 h 461665"/>
              <a:gd name="connsiteX28" fmla="*/ 1108521 w 7838028"/>
              <a:gd name="connsiteY28" fmla="*/ 461665 h 461665"/>
              <a:gd name="connsiteX29" fmla="*/ 548662 w 7838028"/>
              <a:gd name="connsiteY29" fmla="*/ 461665 h 461665"/>
              <a:gd name="connsiteX30" fmla="*/ 0 w 7838028"/>
              <a:gd name="connsiteY30" fmla="*/ 461665 h 461665"/>
              <a:gd name="connsiteX31" fmla="*/ 0 w 7838028"/>
              <a:gd name="connsiteY31" fmla="*/ 0 h 461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7838028" h="461665" fill="none" extrusionOk="0">
                <a:moveTo>
                  <a:pt x="0" y="0"/>
                </a:moveTo>
                <a:cubicBezTo>
                  <a:pt x="182607" y="-40506"/>
                  <a:pt x="335279" y="8108"/>
                  <a:pt x="481479" y="0"/>
                </a:cubicBezTo>
                <a:cubicBezTo>
                  <a:pt x="627679" y="-8108"/>
                  <a:pt x="647186" y="21092"/>
                  <a:pt x="806197" y="0"/>
                </a:cubicBezTo>
                <a:cubicBezTo>
                  <a:pt x="965208" y="-21092"/>
                  <a:pt x="1323257" y="75698"/>
                  <a:pt x="1522817" y="0"/>
                </a:cubicBezTo>
                <a:cubicBezTo>
                  <a:pt x="1722377" y="-75698"/>
                  <a:pt x="1856174" y="30962"/>
                  <a:pt x="2004296" y="0"/>
                </a:cubicBezTo>
                <a:cubicBezTo>
                  <a:pt x="2152418" y="-30962"/>
                  <a:pt x="2473127" y="75157"/>
                  <a:pt x="2642535" y="0"/>
                </a:cubicBezTo>
                <a:cubicBezTo>
                  <a:pt x="2811943" y="-75157"/>
                  <a:pt x="2925205" y="17086"/>
                  <a:pt x="3045634" y="0"/>
                </a:cubicBezTo>
                <a:cubicBezTo>
                  <a:pt x="3166063" y="-17086"/>
                  <a:pt x="3584999" y="34931"/>
                  <a:pt x="3762253" y="0"/>
                </a:cubicBezTo>
                <a:cubicBezTo>
                  <a:pt x="3939507" y="-34931"/>
                  <a:pt x="4128309" y="24229"/>
                  <a:pt x="4243732" y="0"/>
                </a:cubicBezTo>
                <a:cubicBezTo>
                  <a:pt x="4359155" y="-24229"/>
                  <a:pt x="4501193" y="23580"/>
                  <a:pt x="4646831" y="0"/>
                </a:cubicBezTo>
                <a:cubicBezTo>
                  <a:pt x="4792469" y="-23580"/>
                  <a:pt x="5015171" y="56312"/>
                  <a:pt x="5128310" y="0"/>
                </a:cubicBezTo>
                <a:cubicBezTo>
                  <a:pt x="5241449" y="-56312"/>
                  <a:pt x="5608848" y="50944"/>
                  <a:pt x="5766549" y="0"/>
                </a:cubicBezTo>
                <a:cubicBezTo>
                  <a:pt x="5924250" y="-50944"/>
                  <a:pt x="6143849" y="49121"/>
                  <a:pt x="6326408" y="0"/>
                </a:cubicBezTo>
                <a:cubicBezTo>
                  <a:pt x="6508967" y="-49121"/>
                  <a:pt x="6584517" y="6204"/>
                  <a:pt x="6807887" y="0"/>
                </a:cubicBezTo>
                <a:cubicBezTo>
                  <a:pt x="7031257" y="-6204"/>
                  <a:pt x="7496646" y="105655"/>
                  <a:pt x="7838028" y="0"/>
                </a:cubicBezTo>
                <a:cubicBezTo>
                  <a:pt x="7845120" y="142619"/>
                  <a:pt x="7820120" y="286105"/>
                  <a:pt x="7838028" y="461665"/>
                </a:cubicBezTo>
                <a:cubicBezTo>
                  <a:pt x="7676536" y="506667"/>
                  <a:pt x="7423895" y="426438"/>
                  <a:pt x="7278169" y="461665"/>
                </a:cubicBezTo>
                <a:cubicBezTo>
                  <a:pt x="7132443" y="496892"/>
                  <a:pt x="6740529" y="401825"/>
                  <a:pt x="6561549" y="461665"/>
                </a:cubicBezTo>
                <a:cubicBezTo>
                  <a:pt x="6382569" y="521505"/>
                  <a:pt x="6145170" y="420651"/>
                  <a:pt x="6001690" y="461665"/>
                </a:cubicBezTo>
                <a:cubicBezTo>
                  <a:pt x="5858210" y="502679"/>
                  <a:pt x="5622402" y="395804"/>
                  <a:pt x="5363451" y="461665"/>
                </a:cubicBezTo>
                <a:cubicBezTo>
                  <a:pt x="5104500" y="527526"/>
                  <a:pt x="5015228" y="432790"/>
                  <a:pt x="4881972" y="461665"/>
                </a:cubicBezTo>
                <a:cubicBezTo>
                  <a:pt x="4748716" y="490540"/>
                  <a:pt x="4657773" y="452669"/>
                  <a:pt x="4557253" y="461665"/>
                </a:cubicBezTo>
                <a:cubicBezTo>
                  <a:pt x="4456733" y="470661"/>
                  <a:pt x="4379991" y="436707"/>
                  <a:pt x="4232535" y="461665"/>
                </a:cubicBezTo>
                <a:cubicBezTo>
                  <a:pt x="4085079" y="486623"/>
                  <a:pt x="3847499" y="426836"/>
                  <a:pt x="3751056" y="461665"/>
                </a:cubicBezTo>
                <a:cubicBezTo>
                  <a:pt x="3654613" y="496494"/>
                  <a:pt x="3196896" y="422982"/>
                  <a:pt x="3034437" y="461665"/>
                </a:cubicBezTo>
                <a:cubicBezTo>
                  <a:pt x="2871978" y="500348"/>
                  <a:pt x="2838243" y="427156"/>
                  <a:pt x="2709718" y="461665"/>
                </a:cubicBezTo>
                <a:cubicBezTo>
                  <a:pt x="2581193" y="496174"/>
                  <a:pt x="2399157" y="432840"/>
                  <a:pt x="2228239" y="461665"/>
                </a:cubicBezTo>
                <a:cubicBezTo>
                  <a:pt x="2057321" y="490490"/>
                  <a:pt x="1776188" y="436698"/>
                  <a:pt x="1511620" y="461665"/>
                </a:cubicBezTo>
                <a:cubicBezTo>
                  <a:pt x="1247052" y="486632"/>
                  <a:pt x="1303380" y="458252"/>
                  <a:pt x="1108521" y="461665"/>
                </a:cubicBezTo>
                <a:cubicBezTo>
                  <a:pt x="913662" y="465078"/>
                  <a:pt x="727885" y="448223"/>
                  <a:pt x="548662" y="461665"/>
                </a:cubicBezTo>
                <a:cubicBezTo>
                  <a:pt x="369439" y="475107"/>
                  <a:pt x="152207" y="430633"/>
                  <a:pt x="0" y="461665"/>
                </a:cubicBezTo>
                <a:cubicBezTo>
                  <a:pt x="-31649" y="320074"/>
                  <a:pt x="44461" y="189326"/>
                  <a:pt x="0" y="0"/>
                </a:cubicBezTo>
                <a:close/>
              </a:path>
              <a:path w="7838028" h="461665" stroke="0" extrusionOk="0">
                <a:moveTo>
                  <a:pt x="0" y="0"/>
                </a:moveTo>
                <a:cubicBezTo>
                  <a:pt x="186407" y="-38167"/>
                  <a:pt x="465008" y="34477"/>
                  <a:pt x="638239" y="0"/>
                </a:cubicBezTo>
                <a:cubicBezTo>
                  <a:pt x="811470" y="-34477"/>
                  <a:pt x="944557" y="1337"/>
                  <a:pt x="1041338" y="0"/>
                </a:cubicBezTo>
                <a:cubicBezTo>
                  <a:pt x="1138119" y="-1337"/>
                  <a:pt x="1292983" y="29161"/>
                  <a:pt x="1522817" y="0"/>
                </a:cubicBezTo>
                <a:cubicBezTo>
                  <a:pt x="1752651" y="-29161"/>
                  <a:pt x="1911668" y="36484"/>
                  <a:pt x="2239437" y="0"/>
                </a:cubicBezTo>
                <a:cubicBezTo>
                  <a:pt x="2567206" y="-36484"/>
                  <a:pt x="2521334" y="13614"/>
                  <a:pt x="2642535" y="0"/>
                </a:cubicBezTo>
                <a:cubicBezTo>
                  <a:pt x="2763736" y="-13614"/>
                  <a:pt x="3035785" y="75024"/>
                  <a:pt x="3280775" y="0"/>
                </a:cubicBezTo>
                <a:cubicBezTo>
                  <a:pt x="3525765" y="-75024"/>
                  <a:pt x="3776573" y="31064"/>
                  <a:pt x="3919014" y="0"/>
                </a:cubicBezTo>
                <a:cubicBezTo>
                  <a:pt x="4061455" y="-31064"/>
                  <a:pt x="4230596" y="46397"/>
                  <a:pt x="4400493" y="0"/>
                </a:cubicBezTo>
                <a:cubicBezTo>
                  <a:pt x="4570390" y="-46397"/>
                  <a:pt x="4898047" y="23617"/>
                  <a:pt x="5038732" y="0"/>
                </a:cubicBezTo>
                <a:cubicBezTo>
                  <a:pt x="5179417" y="-23617"/>
                  <a:pt x="5538615" y="58212"/>
                  <a:pt x="5676972" y="0"/>
                </a:cubicBezTo>
                <a:cubicBezTo>
                  <a:pt x="5815329" y="-58212"/>
                  <a:pt x="5957112" y="38467"/>
                  <a:pt x="6158451" y="0"/>
                </a:cubicBezTo>
                <a:cubicBezTo>
                  <a:pt x="6359790" y="-38467"/>
                  <a:pt x="6526177" y="47500"/>
                  <a:pt x="6875070" y="0"/>
                </a:cubicBezTo>
                <a:cubicBezTo>
                  <a:pt x="7223963" y="-47500"/>
                  <a:pt x="7512047" y="90297"/>
                  <a:pt x="7838028" y="0"/>
                </a:cubicBezTo>
                <a:cubicBezTo>
                  <a:pt x="7859686" y="158245"/>
                  <a:pt x="7787012" y="325330"/>
                  <a:pt x="7838028" y="461665"/>
                </a:cubicBezTo>
                <a:cubicBezTo>
                  <a:pt x="7654376" y="503321"/>
                  <a:pt x="7583896" y="422267"/>
                  <a:pt x="7356549" y="461665"/>
                </a:cubicBezTo>
                <a:cubicBezTo>
                  <a:pt x="7129202" y="501063"/>
                  <a:pt x="7055683" y="406108"/>
                  <a:pt x="6875070" y="461665"/>
                </a:cubicBezTo>
                <a:cubicBezTo>
                  <a:pt x="6694457" y="517222"/>
                  <a:pt x="6579115" y="453537"/>
                  <a:pt x="6393591" y="461665"/>
                </a:cubicBezTo>
                <a:cubicBezTo>
                  <a:pt x="6208067" y="469793"/>
                  <a:pt x="6079467" y="409678"/>
                  <a:pt x="5912113" y="461665"/>
                </a:cubicBezTo>
                <a:cubicBezTo>
                  <a:pt x="5744759" y="513652"/>
                  <a:pt x="5601678" y="418099"/>
                  <a:pt x="5509014" y="461665"/>
                </a:cubicBezTo>
                <a:cubicBezTo>
                  <a:pt x="5416350" y="505231"/>
                  <a:pt x="5265111" y="425326"/>
                  <a:pt x="5027535" y="461665"/>
                </a:cubicBezTo>
                <a:cubicBezTo>
                  <a:pt x="4789959" y="498004"/>
                  <a:pt x="4729475" y="445312"/>
                  <a:pt x="4546056" y="461665"/>
                </a:cubicBezTo>
                <a:cubicBezTo>
                  <a:pt x="4362637" y="478018"/>
                  <a:pt x="4109844" y="432581"/>
                  <a:pt x="3907817" y="461665"/>
                </a:cubicBezTo>
                <a:cubicBezTo>
                  <a:pt x="3705790" y="490749"/>
                  <a:pt x="3640869" y="404634"/>
                  <a:pt x="3426338" y="461665"/>
                </a:cubicBezTo>
                <a:cubicBezTo>
                  <a:pt x="3211807" y="518696"/>
                  <a:pt x="3067596" y="425934"/>
                  <a:pt x="2866479" y="461665"/>
                </a:cubicBezTo>
                <a:cubicBezTo>
                  <a:pt x="2665362" y="497396"/>
                  <a:pt x="2588337" y="420355"/>
                  <a:pt x="2463380" y="461665"/>
                </a:cubicBezTo>
                <a:cubicBezTo>
                  <a:pt x="2338423" y="502975"/>
                  <a:pt x="1973956" y="432144"/>
                  <a:pt x="1825141" y="461665"/>
                </a:cubicBezTo>
                <a:cubicBezTo>
                  <a:pt x="1676326" y="491186"/>
                  <a:pt x="1612377" y="430577"/>
                  <a:pt x="1500423" y="461665"/>
                </a:cubicBezTo>
                <a:cubicBezTo>
                  <a:pt x="1388469" y="492753"/>
                  <a:pt x="1183358" y="461221"/>
                  <a:pt x="1097324" y="461665"/>
                </a:cubicBezTo>
                <a:cubicBezTo>
                  <a:pt x="1011290" y="462109"/>
                  <a:pt x="706728" y="428130"/>
                  <a:pt x="537465" y="461665"/>
                </a:cubicBezTo>
                <a:cubicBezTo>
                  <a:pt x="368202" y="495200"/>
                  <a:pt x="141837" y="439260"/>
                  <a:pt x="0" y="461665"/>
                </a:cubicBezTo>
                <a:cubicBezTo>
                  <a:pt x="-45527" y="285259"/>
                  <a:pt x="5643" y="135019"/>
                  <a:pt x="0" y="0"/>
                </a:cubicBezTo>
                <a:close/>
              </a:path>
            </a:pathLst>
          </a:cu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xtLst>
              <a:ext uri="{C807C97D-BFC1-408E-A445-0C87EB9F89A2}">
                <ask:lineSketchStyleProps xmlns:ask="http://schemas.microsoft.com/office/drawing/2018/sketchyshapes" sd="2215279637">
                  <a:prstGeom prst="rect">
                    <a:avLst/>
                  </a:prstGeom>
                  <ask:type>
                    <ask:lineSketchScribble/>
                  </ask:type>
                </ask:lineSketchStyleProps>
              </a:ext>
            </a:extLst>
          </a:ln>
          <a:effectLst>
            <a:innerShdw blurRad="114300">
              <a:prstClr val="black"/>
            </a:innerShdw>
          </a:effectLst>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2400" spc="-35" dirty="0">
                <a:latin typeface="Verdana"/>
              </a:rPr>
              <a:t>LASSO REGRESSION:-</a:t>
            </a:r>
          </a:p>
        </p:txBody>
      </p:sp>
      <p:sp>
        <p:nvSpPr>
          <p:cNvPr id="3" name="TextBox 2">
            <a:extLst>
              <a:ext uri="{FF2B5EF4-FFF2-40B4-BE49-F238E27FC236}">
                <a16:creationId xmlns:a16="http://schemas.microsoft.com/office/drawing/2014/main" id="{812EDB8E-EF2E-11BB-836B-BE7CB194D7EB}"/>
              </a:ext>
            </a:extLst>
          </p:cNvPr>
          <p:cNvSpPr txBox="1"/>
          <p:nvPr/>
        </p:nvSpPr>
        <p:spPr>
          <a:xfrm>
            <a:off x="474108" y="530024"/>
            <a:ext cx="3834233" cy="1009251"/>
          </a:xfrm>
          <a:prstGeom prst="rect">
            <a:avLst/>
          </a:prstGeom>
          <a:noFill/>
        </p:spPr>
        <p:txBody>
          <a:bodyPr wrap="square" rtlCol="0">
            <a:spAutoFit/>
          </a:bodyPr>
          <a:lstStyle/>
          <a:p>
            <a:pPr marL="11430">
              <a:lnSpc>
                <a:spcPct val="125000"/>
              </a:lnSpc>
              <a:spcBef>
                <a:spcPts val="110"/>
              </a:spcBef>
              <a:spcAft>
                <a:spcPts val="115"/>
              </a:spcAft>
            </a:pPr>
            <a:r>
              <a:rPr lang="en-US" sz="2000" b="1" dirty="0">
                <a:solidFill>
                  <a:srgbClr val="212121"/>
                </a:solidFill>
                <a:latin typeface="Roboto" panose="02000000000000000000" pitchFamily="2" charset="0"/>
              </a:rPr>
              <a:t>Lasso</a:t>
            </a:r>
            <a:r>
              <a:rPr lang="en-US" sz="2800" dirty="0">
                <a:solidFill>
                  <a:srgbClr val="212121"/>
                </a:solidFill>
                <a:latin typeface="Roboto" panose="02000000000000000000" pitchFamily="2" charset="0"/>
              </a:rPr>
              <a:t> </a:t>
            </a:r>
            <a:r>
              <a:rPr lang="en-US" sz="2000" b="1" i="0" dirty="0">
                <a:solidFill>
                  <a:srgbClr val="212121"/>
                </a:solidFill>
                <a:effectLst/>
                <a:latin typeface="Roboto" panose="02000000000000000000" pitchFamily="2" charset="0"/>
              </a:rPr>
              <a:t>regression:-</a:t>
            </a:r>
            <a:endParaRPr lang="en-US" sz="2000" b="0" i="0" dirty="0">
              <a:solidFill>
                <a:srgbClr val="212121"/>
              </a:solidFill>
              <a:effectLst/>
              <a:latin typeface="Roboto" panose="02000000000000000000" pitchFamily="2" charset="0"/>
            </a:endParaRPr>
          </a:p>
          <a:p>
            <a:pPr marL="11430">
              <a:lnSpc>
                <a:spcPct val="125000"/>
              </a:lnSpc>
              <a:spcBef>
                <a:spcPts val="110"/>
              </a:spcBef>
              <a:spcAft>
                <a:spcPts val="115"/>
              </a:spcAft>
            </a:pPr>
            <a:endParaRPr lang="en-US" sz="2000" b="0" i="0" dirty="0">
              <a:solidFill>
                <a:srgbClr val="212121"/>
              </a:solidFill>
              <a:effectLst/>
              <a:latin typeface="Roboto" panose="02000000000000000000" pitchFamily="2" charset="0"/>
            </a:endParaRPr>
          </a:p>
        </p:txBody>
      </p:sp>
      <p:sp>
        <p:nvSpPr>
          <p:cNvPr id="4" name="TextBox 3">
            <a:extLst>
              <a:ext uri="{FF2B5EF4-FFF2-40B4-BE49-F238E27FC236}">
                <a16:creationId xmlns:a16="http://schemas.microsoft.com/office/drawing/2014/main" id="{9130BB18-B0C4-9A97-C9F6-378E8AB529F7}"/>
              </a:ext>
            </a:extLst>
          </p:cNvPr>
          <p:cNvSpPr txBox="1"/>
          <p:nvPr/>
        </p:nvSpPr>
        <p:spPr>
          <a:xfrm>
            <a:off x="474108" y="1051405"/>
            <a:ext cx="8195784" cy="954107"/>
          </a:xfrm>
          <a:prstGeom prst="rect">
            <a:avLst/>
          </a:prstGeom>
          <a:noFill/>
        </p:spPr>
        <p:txBody>
          <a:bodyPr wrap="square">
            <a:spAutoFit/>
          </a:bodyPr>
          <a:lstStyle/>
          <a:p>
            <a:pPr marL="285750" indent="-285750" algn="l">
              <a:buFont typeface="Wingdings" panose="05000000000000000000" pitchFamily="2" charset="2"/>
              <a:buChar char="§"/>
            </a:pPr>
            <a:r>
              <a:rPr lang="en-US" dirty="0"/>
              <a:t>Lasso regression is a regularization technique. It is used over regression methods for a more accurate prediction. This model uses shrinkage.</a:t>
            </a:r>
          </a:p>
          <a:p>
            <a:pPr marL="285750" indent="-285750" algn="l">
              <a:buFont typeface="Wingdings" panose="05000000000000000000" pitchFamily="2" charset="2"/>
              <a:buChar char="§"/>
            </a:pPr>
            <a:r>
              <a:rPr lang="en-US" dirty="0"/>
              <a:t>Shrinkage is where data values are shrunk towards a central point as the mean.</a:t>
            </a:r>
          </a:p>
          <a:p>
            <a:pPr marL="285750" indent="-285750" algn="l">
              <a:buFont typeface="Wingdings" panose="05000000000000000000" pitchFamily="2" charset="2"/>
              <a:buChar char="§"/>
            </a:pPr>
            <a:r>
              <a:rPr lang="en-US" dirty="0"/>
              <a:t>Lasso regression technique also called as 'L1 regularization technique'.</a:t>
            </a:r>
          </a:p>
        </p:txBody>
      </p:sp>
      <p:sp>
        <p:nvSpPr>
          <p:cNvPr id="5" name="TextBox 4">
            <a:extLst>
              <a:ext uri="{FF2B5EF4-FFF2-40B4-BE49-F238E27FC236}">
                <a16:creationId xmlns:a16="http://schemas.microsoft.com/office/drawing/2014/main" id="{EC9D7AFA-6C9D-00EA-8DD6-F23AADC22B7D}"/>
              </a:ext>
            </a:extLst>
          </p:cNvPr>
          <p:cNvSpPr txBox="1"/>
          <p:nvPr/>
        </p:nvSpPr>
        <p:spPr>
          <a:xfrm>
            <a:off x="389424" y="2076282"/>
            <a:ext cx="3293576" cy="855362"/>
          </a:xfrm>
          <a:prstGeom prst="rect">
            <a:avLst/>
          </a:prstGeom>
          <a:noFill/>
        </p:spPr>
        <p:txBody>
          <a:bodyPr wrap="square" rtlCol="0">
            <a:spAutoFit/>
          </a:bodyPr>
          <a:lstStyle/>
          <a:p>
            <a:pPr marL="11430">
              <a:lnSpc>
                <a:spcPct val="125000"/>
              </a:lnSpc>
              <a:spcBef>
                <a:spcPts val="110"/>
              </a:spcBef>
              <a:spcAft>
                <a:spcPts val="115"/>
              </a:spcAft>
            </a:pPr>
            <a:r>
              <a:rPr lang="en-US" sz="2000" b="1" dirty="0">
                <a:solidFill>
                  <a:srgbClr val="212121"/>
                </a:solidFill>
                <a:latin typeface="Roboto" panose="02000000000000000000" pitchFamily="2" charset="0"/>
              </a:rPr>
              <a:t>Lasso</a:t>
            </a:r>
            <a:r>
              <a:rPr lang="en-US" sz="2000" b="1" i="0" dirty="0">
                <a:solidFill>
                  <a:srgbClr val="212121"/>
                </a:solidFill>
                <a:effectLst/>
                <a:latin typeface="Roboto" panose="02000000000000000000" pitchFamily="2" charset="0"/>
              </a:rPr>
              <a:t> regression Score</a:t>
            </a:r>
            <a:endParaRPr lang="en-US" sz="2000" b="0" i="0" dirty="0">
              <a:solidFill>
                <a:srgbClr val="212121"/>
              </a:solidFill>
              <a:effectLst/>
              <a:latin typeface="Roboto" panose="02000000000000000000" pitchFamily="2" charset="0"/>
            </a:endParaRPr>
          </a:p>
          <a:p>
            <a:pPr marL="11430">
              <a:lnSpc>
                <a:spcPct val="125000"/>
              </a:lnSpc>
              <a:spcBef>
                <a:spcPts val="110"/>
              </a:spcBef>
              <a:spcAft>
                <a:spcPts val="115"/>
              </a:spcAft>
            </a:pPr>
            <a:endParaRPr lang="en-US" sz="2000" b="0" i="0" dirty="0">
              <a:solidFill>
                <a:srgbClr val="212121"/>
              </a:solidFill>
              <a:effectLst/>
              <a:latin typeface="Roboto" panose="02000000000000000000" pitchFamily="2" charset="0"/>
            </a:endParaRPr>
          </a:p>
        </p:txBody>
      </p:sp>
      <p:sp>
        <p:nvSpPr>
          <p:cNvPr id="8" name="TextBox 7">
            <a:extLst>
              <a:ext uri="{FF2B5EF4-FFF2-40B4-BE49-F238E27FC236}">
                <a16:creationId xmlns:a16="http://schemas.microsoft.com/office/drawing/2014/main" id="{49189965-F3B6-D85C-34E0-C828776E5BF5}"/>
              </a:ext>
            </a:extLst>
          </p:cNvPr>
          <p:cNvSpPr txBox="1"/>
          <p:nvPr/>
        </p:nvSpPr>
        <p:spPr>
          <a:xfrm>
            <a:off x="3757371" y="2101306"/>
            <a:ext cx="3693295" cy="855362"/>
          </a:xfrm>
          <a:prstGeom prst="rect">
            <a:avLst/>
          </a:prstGeom>
          <a:noFill/>
        </p:spPr>
        <p:txBody>
          <a:bodyPr wrap="square" rtlCol="0">
            <a:spAutoFit/>
          </a:bodyPr>
          <a:lstStyle/>
          <a:p>
            <a:pPr marL="11430">
              <a:lnSpc>
                <a:spcPct val="125000"/>
              </a:lnSpc>
              <a:spcBef>
                <a:spcPts val="110"/>
              </a:spcBef>
              <a:spcAft>
                <a:spcPts val="115"/>
              </a:spcAft>
            </a:pPr>
            <a:r>
              <a:rPr lang="en-US" sz="2000" b="1" dirty="0">
                <a:solidFill>
                  <a:srgbClr val="212121"/>
                </a:solidFill>
                <a:latin typeface="Roboto" panose="02000000000000000000" pitchFamily="2" charset="0"/>
              </a:rPr>
              <a:t>Lasso</a:t>
            </a:r>
            <a:r>
              <a:rPr lang="en-US" sz="2000" b="1" i="0" dirty="0">
                <a:solidFill>
                  <a:srgbClr val="212121"/>
                </a:solidFill>
                <a:effectLst/>
                <a:latin typeface="Roboto" panose="02000000000000000000" pitchFamily="2" charset="0"/>
              </a:rPr>
              <a:t> regression Value</a:t>
            </a:r>
            <a:endParaRPr lang="en-US" sz="2000" b="0" i="0" dirty="0">
              <a:solidFill>
                <a:srgbClr val="212121"/>
              </a:solidFill>
              <a:effectLst/>
              <a:latin typeface="Roboto" panose="02000000000000000000" pitchFamily="2" charset="0"/>
            </a:endParaRPr>
          </a:p>
          <a:p>
            <a:pPr marL="11430">
              <a:lnSpc>
                <a:spcPct val="125000"/>
              </a:lnSpc>
              <a:spcBef>
                <a:spcPts val="110"/>
              </a:spcBef>
              <a:spcAft>
                <a:spcPts val="115"/>
              </a:spcAft>
            </a:pPr>
            <a:endParaRPr lang="en-US" sz="2000" b="0" i="0" dirty="0">
              <a:solidFill>
                <a:srgbClr val="212121"/>
              </a:solidFill>
              <a:effectLst/>
              <a:latin typeface="Roboto" panose="02000000000000000000" pitchFamily="2" charset="0"/>
            </a:endParaRPr>
          </a:p>
        </p:txBody>
      </p:sp>
      <p:sp>
        <p:nvSpPr>
          <p:cNvPr id="9" name="TextBox 8">
            <a:extLst>
              <a:ext uri="{FF2B5EF4-FFF2-40B4-BE49-F238E27FC236}">
                <a16:creationId xmlns:a16="http://schemas.microsoft.com/office/drawing/2014/main" id="{EB5F6812-123B-2DF0-A7A2-9D9C7E48767F}"/>
              </a:ext>
            </a:extLst>
          </p:cNvPr>
          <p:cNvSpPr txBox="1"/>
          <p:nvPr/>
        </p:nvSpPr>
        <p:spPr>
          <a:xfrm>
            <a:off x="3743287" y="3886839"/>
            <a:ext cx="2635190" cy="738664"/>
          </a:xfrm>
          <a:prstGeom prst="rect">
            <a:avLst/>
          </a:prstGeom>
          <a:noFill/>
        </p:spPr>
        <p:txBody>
          <a:bodyPr wrap="square">
            <a:spAutoFit/>
          </a:bodyPr>
          <a:lstStyle/>
          <a:p>
            <a:r>
              <a:rPr lang="en-US" dirty="0"/>
              <a:t>R2 score value is 0.75 that means our model can capture most of the data variance.</a:t>
            </a:r>
          </a:p>
        </p:txBody>
      </p:sp>
      <p:pic>
        <p:nvPicPr>
          <p:cNvPr id="10" name="Picture 9">
            <a:extLst>
              <a:ext uri="{FF2B5EF4-FFF2-40B4-BE49-F238E27FC236}">
                <a16:creationId xmlns:a16="http://schemas.microsoft.com/office/drawing/2014/main" id="{13BAD967-4229-BA4D-6023-477C2A9E5AEB}"/>
              </a:ext>
            </a:extLst>
          </p:cNvPr>
          <p:cNvPicPr>
            <a:picLocks noChangeAspect="1"/>
          </p:cNvPicPr>
          <p:nvPr/>
        </p:nvPicPr>
        <p:blipFill>
          <a:blip r:embed="rId2"/>
          <a:stretch>
            <a:fillRect/>
          </a:stretch>
        </p:blipFill>
        <p:spPr>
          <a:xfrm>
            <a:off x="474108" y="3288242"/>
            <a:ext cx="3058681" cy="1344363"/>
          </a:xfrm>
          <a:prstGeom prst="rect">
            <a:avLst/>
          </a:prstGeom>
        </p:spPr>
      </p:pic>
      <p:pic>
        <p:nvPicPr>
          <p:cNvPr id="13" name="Picture 12">
            <a:extLst>
              <a:ext uri="{FF2B5EF4-FFF2-40B4-BE49-F238E27FC236}">
                <a16:creationId xmlns:a16="http://schemas.microsoft.com/office/drawing/2014/main" id="{EF69EE0F-045F-6856-2926-FCB34784D4E3}"/>
              </a:ext>
            </a:extLst>
          </p:cNvPr>
          <p:cNvPicPr>
            <a:picLocks noChangeAspect="1"/>
          </p:cNvPicPr>
          <p:nvPr/>
        </p:nvPicPr>
        <p:blipFill>
          <a:blip r:embed="rId3"/>
          <a:stretch>
            <a:fillRect/>
          </a:stretch>
        </p:blipFill>
        <p:spPr>
          <a:xfrm>
            <a:off x="6478166" y="2660935"/>
            <a:ext cx="2558742" cy="954107"/>
          </a:xfrm>
          <a:prstGeom prst="rect">
            <a:avLst/>
          </a:prstGeom>
        </p:spPr>
      </p:pic>
      <p:sp>
        <p:nvSpPr>
          <p:cNvPr id="14" name="TextBox 13">
            <a:extLst>
              <a:ext uri="{FF2B5EF4-FFF2-40B4-BE49-F238E27FC236}">
                <a16:creationId xmlns:a16="http://schemas.microsoft.com/office/drawing/2014/main" id="{0F1ED9B9-8205-3EB7-6D01-0D0A9D4A51A1}"/>
              </a:ext>
            </a:extLst>
          </p:cNvPr>
          <p:cNvSpPr txBox="1"/>
          <p:nvPr/>
        </p:nvSpPr>
        <p:spPr>
          <a:xfrm>
            <a:off x="6408888" y="3893941"/>
            <a:ext cx="2635190" cy="738664"/>
          </a:xfrm>
          <a:prstGeom prst="rect">
            <a:avLst/>
          </a:prstGeom>
          <a:noFill/>
        </p:spPr>
        <p:txBody>
          <a:bodyPr wrap="square">
            <a:spAutoFit/>
          </a:bodyPr>
          <a:lstStyle/>
          <a:p>
            <a:r>
              <a:rPr lang="en-US" dirty="0"/>
              <a:t>R2 score value is 0.76 that means our model can capture most of the data variance.</a:t>
            </a:r>
          </a:p>
        </p:txBody>
      </p:sp>
      <p:sp>
        <p:nvSpPr>
          <p:cNvPr id="15" name="TextBox 14">
            <a:extLst>
              <a:ext uri="{FF2B5EF4-FFF2-40B4-BE49-F238E27FC236}">
                <a16:creationId xmlns:a16="http://schemas.microsoft.com/office/drawing/2014/main" id="{221BEE55-5CA0-A8A9-9C3B-B1E2391B166F}"/>
              </a:ext>
            </a:extLst>
          </p:cNvPr>
          <p:cNvSpPr txBox="1"/>
          <p:nvPr/>
        </p:nvSpPr>
        <p:spPr>
          <a:xfrm>
            <a:off x="4239528" y="3605898"/>
            <a:ext cx="1551346" cy="307777"/>
          </a:xfrm>
          <a:prstGeom prst="rect">
            <a:avLst/>
          </a:prstGeom>
          <a:noFill/>
        </p:spPr>
        <p:txBody>
          <a:bodyPr wrap="square">
            <a:spAutoFit/>
          </a:bodyPr>
          <a:lstStyle/>
          <a:p>
            <a:r>
              <a:rPr lang="en-US" b="1" dirty="0"/>
              <a:t>Training Value</a:t>
            </a:r>
          </a:p>
        </p:txBody>
      </p:sp>
      <p:sp>
        <p:nvSpPr>
          <p:cNvPr id="16" name="TextBox 15">
            <a:extLst>
              <a:ext uri="{FF2B5EF4-FFF2-40B4-BE49-F238E27FC236}">
                <a16:creationId xmlns:a16="http://schemas.microsoft.com/office/drawing/2014/main" id="{29FD9FE9-D6C7-425D-92CE-5A5E2900238A}"/>
              </a:ext>
            </a:extLst>
          </p:cNvPr>
          <p:cNvSpPr txBox="1"/>
          <p:nvPr/>
        </p:nvSpPr>
        <p:spPr>
          <a:xfrm>
            <a:off x="6960322" y="3600603"/>
            <a:ext cx="1396464" cy="307777"/>
          </a:xfrm>
          <a:prstGeom prst="rect">
            <a:avLst/>
          </a:prstGeom>
          <a:noFill/>
        </p:spPr>
        <p:txBody>
          <a:bodyPr wrap="square">
            <a:spAutoFit/>
          </a:bodyPr>
          <a:lstStyle/>
          <a:p>
            <a:r>
              <a:rPr lang="en-US" b="1" dirty="0"/>
              <a:t>Testing Value</a:t>
            </a:r>
          </a:p>
        </p:txBody>
      </p:sp>
      <p:pic>
        <p:nvPicPr>
          <p:cNvPr id="12" name="Picture 11">
            <a:extLst>
              <a:ext uri="{FF2B5EF4-FFF2-40B4-BE49-F238E27FC236}">
                <a16:creationId xmlns:a16="http://schemas.microsoft.com/office/drawing/2014/main" id="{D94EC865-8483-E77F-35F8-D18368D6349E}"/>
              </a:ext>
            </a:extLst>
          </p:cNvPr>
          <p:cNvPicPr>
            <a:picLocks noChangeAspect="1"/>
          </p:cNvPicPr>
          <p:nvPr/>
        </p:nvPicPr>
        <p:blipFill>
          <a:blip r:embed="rId4"/>
          <a:stretch>
            <a:fillRect/>
          </a:stretch>
        </p:blipFill>
        <p:spPr>
          <a:xfrm>
            <a:off x="474108" y="2613474"/>
            <a:ext cx="3045017" cy="557718"/>
          </a:xfrm>
          <a:prstGeom prst="rect">
            <a:avLst/>
          </a:prstGeom>
        </p:spPr>
      </p:pic>
      <p:pic>
        <p:nvPicPr>
          <p:cNvPr id="18" name="Picture 17">
            <a:extLst>
              <a:ext uri="{FF2B5EF4-FFF2-40B4-BE49-F238E27FC236}">
                <a16:creationId xmlns:a16="http://schemas.microsoft.com/office/drawing/2014/main" id="{B41A99DB-9177-7661-F3F4-CA182FD87674}"/>
              </a:ext>
            </a:extLst>
          </p:cNvPr>
          <p:cNvPicPr>
            <a:picLocks noChangeAspect="1"/>
          </p:cNvPicPr>
          <p:nvPr/>
        </p:nvPicPr>
        <p:blipFill>
          <a:blip r:embed="rId5"/>
          <a:stretch>
            <a:fillRect/>
          </a:stretch>
        </p:blipFill>
        <p:spPr>
          <a:xfrm>
            <a:off x="3836358" y="2654742"/>
            <a:ext cx="2480681" cy="954107"/>
          </a:xfrm>
          <a:prstGeom prst="rect">
            <a:avLst/>
          </a:prstGeom>
        </p:spPr>
      </p:pic>
      <p:sp>
        <p:nvSpPr>
          <p:cNvPr id="19" name="TextBox 18">
            <a:extLst>
              <a:ext uri="{FF2B5EF4-FFF2-40B4-BE49-F238E27FC236}">
                <a16:creationId xmlns:a16="http://schemas.microsoft.com/office/drawing/2014/main" id="{C3751AA9-005D-F841-A8A0-4445BCF390A9}"/>
              </a:ext>
            </a:extLst>
          </p:cNvPr>
          <p:cNvSpPr txBox="1"/>
          <p:nvPr/>
        </p:nvSpPr>
        <p:spPr>
          <a:xfrm>
            <a:off x="1146400" y="4681426"/>
            <a:ext cx="1779623" cy="307777"/>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b="1" dirty="0">
                <a:solidFill>
                  <a:srgbClr val="008000"/>
                </a:solidFill>
                <a:effectLst/>
                <a:latin typeface="Courier New" panose="02070309020205020404" pitchFamily="49" charset="0"/>
              </a:rPr>
              <a:t>Heteroscedastic</a:t>
            </a:r>
            <a:endParaRPr lang="en-US" b="1" dirty="0">
              <a:solidFill>
                <a:srgbClr val="000000"/>
              </a:solidFill>
              <a:effectLst/>
              <a:latin typeface="Courier New" panose="02070309020205020404" pitchFamily="49" charset="0"/>
            </a:endParaRPr>
          </a:p>
        </p:txBody>
      </p:sp>
    </p:spTree>
    <p:extLst>
      <p:ext uri="{BB962C8B-B14F-4D97-AF65-F5344CB8AC3E}">
        <p14:creationId xmlns:p14="http://schemas.microsoft.com/office/powerpoint/2010/main" val="13668446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97E5E95-0C8D-15A4-AE81-CA4C44557FEE}"/>
              </a:ext>
            </a:extLst>
          </p:cNvPr>
          <p:cNvSpPr txBox="1"/>
          <p:nvPr/>
        </p:nvSpPr>
        <p:spPr>
          <a:xfrm>
            <a:off x="480131" y="174640"/>
            <a:ext cx="7838028" cy="461665"/>
          </a:xfrm>
          <a:custGeom>
            <a:avLst/>
            <a:gdLst>
              <a:gd name="connsiteX0" fmla="*/ 0 w 7838028"/>
              <a:gd name="connsiteY0" fmla="*/ 0 h 461665"/>
              <a:gd name="connsiteX1" fmla="*/ 481479 w 7838028"/>
              <a:gd name="connsiteY1" fmla="*/ 0 h 461665"/>
              <a:gd name="connsiteX2" fmla="*/ 806197 w 7838028"/>
              <a:gd name="connsiteY2" fmla="*/ 0 h 461665"/>
              <a:gd name="connsiteX3" fmla="*/ 1522817 w 7838028"/>
              <a:gd name="connsiteY3" fmla="*/ 0 h 461665"/>
              <a:gd name="connsiteX4" fmla="*/ 2004296 w 7838028"/>
              <a:gd name="connsiteY4" fmla="*/ 0 h 461665"/>
              <a:gd name="connsiteX5" fmla="*/ 2642535 w 7838028"/>
              <a:gd name="connsiteY5" fmla="*/ 0 h 461665"/>
              <a:gd name="connsiteX6" fmla="*/ 3045634 w 7838028"/>
              <a:gd name="connsiteY6" fmla="*/ 0 h 461665"/>
              <a:gd name="connsiteX7" fmla="*/ 3762253 w 7838028"/>
              <a:gd name="connsiteY7" fmla="*/ 0 h 461665"/>
              <a:gd name="connsiteX8" fmla="*/ 4243732 w 7838028"/>
              <a:gd name="connsiteY8" fmla="*/ 0 h 461665"/>
              <a:gd name="connsiteX9" fmla="*/ 4646831 w 7838028"/>
              <a:gd name="connsiteY9" fmla="*/ 0 h 461665"/>
              <a:gd name="connsiteX10" fmla="*/ 5128310 w 7838028"/>
              <a:gd name="connsiteY10" fmla="*/ 0 h 461665"/>
              <a:gd name="connsiteX11" fmla="*/ 5766549 w 7838028"/>
              <a:gd name="connsiteY11" fmla="*/ 0 h 461665"/>
              <a:gd name="connsiteX12" fmla="*/ 6326408 w 7838028"/>
              <a:gd name="connsiteY12" fmla="*/ 0 h 461665"/>
              <a:gd name="connsiteX13" fmla="*/ 6807887 w 7838028"/>
              <a:gd name="connsiteY13" fmla="*/ 0 h 461665"/>
              <a:gd name="connsiteX14" fmla="*/ 7838028 w 7838028"/>
              <a:gd name="connsiteY14" fmla="*/ 0 h 461665"/>
              <a:gd name="connsiteX15" fmla="*/ 7838028 w 7838028"/>
              <a:gd name="connsiteY15" fmla="*/ 461665 h 461665"/>
              <a:gd name="connsiteX16" fmla="*/ 7278169 w 7838028"/>
              <a:gd name="connsiteY16" fmla="*/ 461665 h 461665"/>
              <a:gd name="connsiteX17" fmla="*/ 6561549 w 7838028"/>
              <a:gd name="connsiteY17" fmla="*/ 461665 h 461665"/>
              <a:gd name="connsiteX18" fmla="*/ 6001690 w 7838028"/>
              <a:gd name="connsiteY18" fmla="*/ 461665 h 461665"/>
              <a:gd name="connsiteX19" fmla="*/ 5363451 w 7838028"/>
              <a:gd name="connsiteY19" fmla="*/ 461665 h 461665"/>
              <a:gd name="connsiteX20" fmla="*/ 4881972 w 7838028"/>
              <a:gd name="connsiteY20" fmla="*/ 461665 h 461665"/>
              <a:gd name="connsiteX21" fmla="*/ 4557253 w 7838028"/>
              <a:gd name="connsiteY21" fmla="*/ 461665 h 461665"/>
              <a:gd name="connsiteX22" fmla="*/ 4232535 w 7838028"/>
              <a:gd name="connsiteY22" fmla="*/ 461665 h 461665"/>
              <a:gd name="connsiteX23" fmla="*/ 3751056 w 7838028"/>
              <a:gd name="connsiteY23" fmla="*/ 461665 h 461665"/>
              <a:gd name="connsiteX24" fmla="*/ 3034437 w 7838028"/>
              <a:gd name="connsiteY24" fmla="*/ 461665 h 461665"/>
              <a:gd name="connsiteX25" fmla="*/ 2709718 w 7838028"/>
              <a:gd name="connsiteY25" fmla="*/ 461665 h 461665"/>
              <a:gd name="connsiteX26" fmla="*/ 2228239 w 7838028"/>
              <a:gd name="connsiteY26" fmla="*/ 461665 h 461665"/>
              <a:gd name="connsiteX27" fmla="*/ 1511620 w 7838028"/>
              <a:gd name="connsiteY27" fmla="*/ 461665 h 461665"/>
              <a:gd name="connsiteX28" fmla="*/ 1108521 w 7838028"/>
              <a:gd name="connsiteY28" fmla="*/ 461665 h 461665"/>
              <a:gd name="connsiteX29" fmla="*/ 548662 w 7838028"/>
              <a:gd name="connsiteY29" fmla="*/ 461665 h 461665"/>
              <a:gd name="connsiteX30" fmla="*/ 0 w 7838028"/>
              <a:gd name="connsiteY30" fmla="*/ 461665 h 461665"/>
              <a:gd name="connsiteX31" fmla="*/ 0 w 7838028"/>
              <a:gd name="connsiteY31" fmla="*/ 0 h 461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7838028" h="461665" fill="none" extrusionOk="0">
                <a:moveTo>
                  <a:pt x="0" y="0"/>
                </a:moveTo>
                <a:cubicBezTo>
                  <a:pt x="182607" y="-40506"/>
                  <a:pt x="335279" y="8108"/>
                  <a:pt x="481479" y="0"/>
                </a:cubicBezTo>
                <a:cubicBezTo>
                  <a:pt x="627679" y="-8108"/>
                  <a:pt x="647186" y="21092"/>
                  <a:pt x="806197" y="0"/>
                </a:cubicBezTo>
                <a:cubicBezTo>
                  <a:pt x="965208" y="-21092"/>
                  <a:pt x="1323257" y="75698"/>
                  <a:pt x="1522817" y="0"/>
                </a:cubicBezTo>
                <a:cubicBezTo>
                  <a:pt x="1722377" y="-75698"/>
                  <a:pt x="1856174" y="30962"/>
                  <a:pt x="2004296" y="0"/>
                </a:cubicBezTo>
                <a:cubicBezTo>
                  <a:pt x="2152418" y="-30962"/>
                  <a:pt x="2473127" y="75157"/>
                  <a:pt x="2642535" y="0"/>
                </a:cubicBezTo>
                <a:cubicBezTo>
                  <a:pt x="2811943" y="-75157"/>
                  <a:pt x="2925205" y="17086"/>
                  <a:pt x="3045634" y="0"/>
                </a:cubicBezTo>
                <a:cubicBezTo>
                  <a:pt x="3166063" y="-17086"/>
                  <a:pt x="3584999" y="34931"/>
                  <a:pt x="3762253" y="0"/>
                </a:cubicBezTo>
                <a:cubicBezTo>
                  <a:pt x="3939507" y="-34931"/>
                  <a:pt x="4128309" y="24229"/>
                  <a:pt x="4243732" y="0"/>
                </a:cubicBezTo>
                <a:cubicBezTo>
                  <a:pt x="4359155" y="-24229"/>
                  <a:pt x="4501193" y="23580"/>
                  <a:pt x="4646831" y="0"/>
                </a:cubicBezTo>
                <a:cubicBezTo>
                  <a:pt x="4792469" y="-23580"/>
                  <a:pt x="5015171" y="56312"/>
                  <a:pt x="5128310" y="0"/>
                </a:cubicBezTo>
                <a:cubicBezTo>
                  <a:pt x="5241449" y="-56312"/>
                  <a:pt x="5608848" y="50944"/>
                  <a:pt x="5766549" y="0"/>
                </a:cubicBezTo>
                <a:cubicBezTo>
                  <a:pt x="5924250" y="-50944"/>
                  <a:pt x="6143849" y="49121"/>
                  <a:pt x="6326408" y="0"/>
                </a:cubicBezTo>
                <a:cubicBezTo>
                  <a:pt x="6508967" y="-49121"/>
                  <a:pt x="6584517" y="6204"/>
                  <a:pt x="6807887" y="0"/>
                </a:cubicBezTo>
                <a:cubicBezTo>
                  <a:pt x="7031257" y="-6204"/>
                  <a:pt x="7496646" y="105655"/>
                  <a:pt x="7838028" y="0"/>
                </a:cubicBezTo>
                <a:cubicBezTo>
                  <a:pt x="7845120" y="142619"/>
                  <a:pt x="7820120" y="286105"/>
                  <a:pt x="7838028" y="461665"/>
                </a:cubicBezTo>
                <a:cubicBezTo>
                  <a:pt x="7676536" y="506667"/>
                  <a:pt x="7423895" y="426438"/>
                  <a:pt x="7278169" y="461665"/>
                </a:cubicBezTo>
                <a:cubicBezTo>
                  <a:pt x="7132443" y="496892"/>
                  <a:pt x="6740529" y="401825"/>
                  <a:pt x="6561549" y="461665"/>
                </a:cubicBezTo>
                <a:cubicBezTo>
                  <a:pt x="6382569" y="521505"/>
                  <a:pt x="6145170" y="420651"/>
                  <a:pt x="6001690" y="461665"/>
                </a:cubicBezTo>
                <a:cubicBezTo>
                  <a:pt x="5858210" y="502679"/>
                  <a:pt x="5622402" y="395804"/>
                  <a:pt x="5363451" y="461665"/>
                </a:cubicBezTo>
                <a:cubicBezTo>
                  <a:pt x="5104500" y="527526"/>
                  <a:pt x="5015228" y="432790"/>
                  <a:pt x="4881972" y="461665"/>
                </a:cubicBezTo>
                <a:cubicBezTo>
                  <a:pt x="4748716" y="490540"/>
                  <a:pt x="4657773" y="452669"/>
                  <a:pt x="4557253" y="461665"/>
                </a:cubicBezTo>
                <a:cubicBezTo>
                  <a:pt x="4456733" y="470661"/>
                  <a:pt x="4379991" y="436707"/>
                  <a:pt x="4232535" y="461665"/>
                </a:cubicBezTo>
                <a:cubicBezTo>
                  <a:pt x="4085079" y="486623"/>
                  <a:pt x="3847499" y="426836"/>
                  <a:pt x="3751056" y="461665"/>
                </a:cubicBezTo>
                <a:cubicBezTo>
                  <a:pt x="3654613" y="496494"/>
                  <a:pt x="3196896" y="422982"/>
                  <a:pt x="3034437" y="461665"/>
                </a:cubicBezTo>
                <a:cubicBezTo>
                  <a:pt x="2871978" y="500348"/>
                  <a:pt x="2838243" y="427156"/>
                  <a:pt x="2709718" y="461665"/>
                </a:cubicBezTo>
                <a:cubicBezTo>
                  <a:pt x="2581193" y="496174"/>
                  <a:pt x="2399157" y="432840"/>
                  <a:pt x="2228239" y="461665"/>
                </a:cubicBezTo>
                <a:cubicBezTo>
                  <a:pt x="2057321" y="490490"/>
                  <a:pt x="1776188" y="436698"/>
                  <a:pt x="1511620" y="461665"/>
                </a:cubicBezTo>
                <a:cubicBezTo>
                  <a:pt x="1247052" y="486632"/>
                  <a:pt x="1303380" y="458252"/>
                  <a:pt x="1108521" y="461665"/>
                </a:cubicBezTo>
                <a:cubicBezTo>
                  <a:pt x="913662" y="465078"/>
                  <a:pt x="727885" y="448223"/>
                  <a:pt x="548662" y="461665"/>
                </a:cubicBezTo>
                <a:cubicBezTo>
                  <a:pt x="369439" y="475107"/>
                  <a:pt x="152207" y="430633"/>
                  <a:pt x="0" y="461665"/>
                </a:cubicBezTo>
                <a:cubicBezTo>
                  <a:pt x="-31649" y="320074"/>
                  <a:pt x="44461" y="189326"/>
                  <a:pt x="0" y="0"/>
                </a:cubicBezTo>
                <a:close/>
              </a:path>
              <a:path w="7838028" h="461665" stroke="0" extrusionOk="0">
                <a:moveTo>
                  <a:pt x="0" y="0"/>
                </a:moveTo>
                <a:cubicBezTo>
                  <a:pt x="186407" y="-38167"/>
                  <a:pt x="465008" y="34477"/>
                  <a:pt x="638239" y="0"/>
                </a:cubicBezTo>
                <a:cubicBezTo>
                  <a:pt x="811470" y="-34477"/>
                  <a:pt x="944557" y="1337"/>
                  <a:pt x="1041338" y="0"/>
                </a:cubicBezTo>
                <a:cubicBezTo>
                  <a:pt x="1138119" y="-1337"/>
                  <a:pt x="1292983" y="29161"/>
                  <a:pt x="1522817" y="0"/>
                </a:cubicBezTo>
                <a:cubicBezTo>
                  <a:pt x="1752651" y="-29161"/>
                  <a:pt x="1911668" y="36484"/>
                  <a:pt x="2239437" y="0"/>
                </a:cubicBezTo>
                <a:cubicBezTo>
                  <a:pt x="2567206" y="-36484"/>
                  <a:pt x="2521334" y="13614"/>
                  <a:pt x="2642535" y="0"/>
                </a:cubicBezTo>
                <a:cubicBezTo>
                  <a:pt x="2763736" y="-13614"/>
                  <a:pt x="3035785" y="75024"/>
                  <a:pt x="3280775" y="0"/>
                </a:cubicBezTo>
                <a:cubicBezTo>
                  <a:pt x="3525765" y="-75024"/>
                  <a:pt x="3776573" y="31064"/>
                  <a:pt x="3919014" y="0"/>
                </a:cubicBezTo>
                <a:cubicBezTo>
                  <a:pt x="4061455" y="-31064"/>
                  <a:pt x="4230596" y="46397"/>
                  <a:pt x="4400493" y="0"/>
                </a:cubicBezTo>
                <a:cubicBezTo>
                  <a:pt x="4570390" y="-46397"/>
                  <a:pt x="4898047" y="23617"/>
                  <a:pt x="5038732" y="0"/>
                </a:cubicBezTo>
                <a:cubicBezTo>
                  <a:pt x="5179417" y="-23617"/>
                  <a:pt x="5538615" y="58212"/>
                  <a:pt x="5676972" y="0"/>
                </a:cubicBezTo>
                <a:cubicBezTo>
                  <a:pt x="5815329" y="-58212"/>
                  <a:pt x="5957112" y="38467"/>
                  <a:pt x="6158451" y="0"/>
                </a:cubicBezTo>
                <a:cubicBezTo>
                  <a:pt x="6359790" y="-38467"/>
                  <a:pt x="6526177" y="47500"/>
                  <a:pt x="6875070" y="0"/>
                </a:cubicBezTo>
                <a:cubicBezTo>
                  <a:pt x="7223963" y="-47500"/>
                  <a:pt x="7512047" y="90297"/>
                  <a:pt x="7838028" y="0"/>
                </a:cubicBezTo>
                <a:cubicBezTo>
                  <a:pt x="7859686" y="158245"/>
                  <a:pt x="7787012" y="325330"/>
                  <a:pt x="7838028" y="461665"/>
                </a:cubicBezTo>
                <a:cubicBezTo>
                  <a:pt x="7654376" y="503321"/>
                  <a:pt x="7583896" y="422267"/>
                  <a:pt x="7356549" y="461665"/>
                </a:cubicBezTo>
                <a:cubicBezTo>
                  <a:pt x="7129202" y="501063"/>
                  <a:pt x="7055683" y="406108"/>
                  <a:pt x="6875070" y="461665"/>
                </a:cubicBezTo>
                <a:cubicBezTo>
                  <a:pt x="6694457" y="517222"/>
                  <a:pt x="6579115" y="453537"/>
                  <a:pt x="6393591" y="461665"/>
                </a:cubicBezTo>
                <a:cubicBezTo>
                  <a:pt x="6208067" y="469793"/>
                  <a:pt x="6079467" y="409678"/>
                  <a:pt x="5912113" y="461665"/>
                </a:cubicBezTo>
                <a:cubicBezTo>
                  <a:pt x="5744759" y="513652"/>
                  <a:pt x="5601678" y="418099"/>
                  <a:pt x="5509014" y="461665"/>
                </a:cubicBezTo>
                <a:cubicBezTo>
                  <a:pt x="5416350" y="505231"/>
                  <a:pt x="5265111" y="425326"/>
                  <a:pt x="5027535" y="461665"/>
                </a:cubicBezTo>
                <a:cubicBezTo>
                  <a:pt x="4789959" y="498004"/>
                  <a:pt x="4729475" y="445312"/>
                  <a:pt x="4546056" y="461665"/>
                </a:cubicBezTo>
                <a:cubicBezTo>
                  <a:pt x="4362637" y="478018"/>
                  <a:pt x="4109844" y="432581"/>
                  <a:pt x="3907817" y="461665"/>
                </a:cubicBezTo>
                <a:cubicBezTo>
                  <a:pt x="3705790" y="490749"/>
                  <a:pt x="3640869" y="404634"/>
                  <a:pt x="3426338" y="461665"/>
                </a:cubicBezTo>
                <a:cubicBezTo>
                  <a:pt x="3211807" y="518696"/>
                  <a:pt x="3067596" y="425934"/>
                  <a:pt x="2866479" y="461665"/>
                </a:cubicBezTo>
                <a:cubicBezTo>
                  <a:pt x="2665362" y="497396"/>
                  <a:pt x="2588337" y="420355"/>
                  <a:pt x="2463380" y="461665"/>
                </a:cubicBezTo>
                <a:cubicBezTo>
                  <a:pt x="2338423" y="502975"/>
                  <a:pt x="1973956" y="432144"/>
                  <a:pt x="1825141" y="461665"/>
                </a:cubicBezTo>
                <a:cubicBezTo>
                  <a:pt x="1676326" y="491186"/>
                  <a:pt x="1612377" y="430577"/>
                  <a:pt x="1500423" y="461665"/>
                </a:cubicBezTo>
                <a:cubicBezTo>
                  <a:pt x="1388469" y="492753"/>
                  <a:pt x="1183358" y="461221"/>
                  <a:pt x="1097324" y="461665"/>
                </a:cubicBezTo>
                <a:cubicBezTo>
                  <a:pt x="1011290" y="462109"/>
                  <a:pt x="706728" y="428130"/>
                  <a:pt x="537465" y="461665"/>
                </a:cubicBezTo>
                <a:cubicBezTo>
                  <a:pt x="368202" y="495200"/>
                  <a:pt x="141837" y="439260"/>
                  <a:pt x="0" y="461665"/>
                </a:cubicBezTo>
                <a:cubicBezTo>
                  <a:pt x="-45527" y="285259"/>
                  <a:pt x="5643" y="135019"/>
                  <a:pt x="0" y="0"/>
                </a:cubicBezTo>
                <a:close/>
              </a:path>
            </a:pathLst>
          </a:cu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xtLst>
              <a:ext uri="{C807C97D-BFC1-408E-A445-0C87EB9F89A2}">
                <ask:lineSketchStyleProps xmlns:ask="http://schemas.microsoft.com/office/drawing/2018/sketchyshapes" sd="2215279637">
                  <a:prstGeom prst="rect">
                    <a:avLst/>
                  </a:prstGeom>
                  <ask:type>
                    <ask:lineSketchScribble/>
                  </ask:type>
                </ask:lineSketchStyleProps>
              </a:ext>
            </a:extLst>
          </a:ln>
          <a:effectLst>
            <a:innerShdw blurRad="114300">
              <a:prstClr val="black"/>
            </a:innerShdw>
          </a:effectLst>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2400" spc="-35" dirty="0">
                <a:latin typeface="Verdana"/>
              </a:rPr>
              <a:t>RIDGE REGRESSION:-</a:t>
            </a:r>
          </a:p>
        </p:txBody>
      </p:sp>
      <p:sp>
        <p:nvSpPr>
          <p:cNvPr id="3" name="TextBox 2">
            <a:extLst>
              <a:ext uri="{FF2B5EF4-FFF2-40B4-BE49-F238E27FC236}">
                <a16:creationId xmlns:a16="http://schemas.microsoft.com/office/drawing/2014/main" id="{812EDB8E-EF2E-11BB-836B-BE7CB194D7EB}"/>
              </a:ext>
            </a:extLst>
          </p:cNvPr>
          <p:cNvSpPr txBox="1"/>
          <p:nvPr/>
        </p:nvSpPr>
        <p:spPr>
          <a:xfrm>
            <a:off x="474108" y="530024"/>
            <a:ext cx="3834233" cy="1009251"/>
          </a:xfrm>
          <a:prstGeom prst="rect">
            <a:avLst/>
          </a:prstGeom>
          <a:noFill/>
        </p:spPr>
        <p:txBody>
          <a:bodyPr wrap="square" rtlCol="0">
            <a:spAutoFit/>
          </a:bodyPr>
          <a:lstStyle/>
          <a:p>
            <a:pPr marL="11430">
              <a:lnSpc>
                <a:spcPct val="125000"/>
              </a:lnSpc>
              <a:spcBef>
                <a:spcPts val="110"/>
              </a:spcBef>
              <a:spcAft>
                <a:spcPts val="115"/>
              </a:spcAft>
            </a:pPr>
            <a:r>
              <a:rPr lang="en-US" sz="2000" b="1" dirty="0">
                <a:solidFill>
                  <a:srgbClr val="212121"/>
                </a:solidFill>
                <a:latin typeface="Roboto" panose="02000000000000000000" pitchFamily="2" charset="0"/>
              </a:rPr>
              <a:t>Ridge</a:t>
            </a:r>
            <a:r>
              <a:rPr lang="en-US" sz="2800" dirty="0">
                <a:solidFill>
                  <a:srgbClr val="212121"/>
                </a:solidFill>
                <a:latin typeface="Roboto" panose="02000000000000000000" pitchFamily="2" charset="0"/>
              </a:rPr>
              <a:t> </a:t>
            </a:r>
            <a:r>
              <a:rPr lang="en-US" sz="2000" b="1" i="0" dirty="0">
                <a:solidFill>
                  <a:srgbClr val="212121"/>
                </a:solidFill>
                <a:effectLst/>
                <a:latin typeface="Roboto" panose="02000000000000000000" pitchFamily="2" charset="0"/>
              </a:rPr>
              <a:t>regression:-</a:t>
            </a:r>
            <a:endParaRPr lang="en-US" sz="2000" b="0" i="0" dirty="0">
              <a:solidFill>
                <a:srgbClr val="212121"/>
              </a:solidFill>
              <a:effectLst/>
              <a:latin typeface="Roboto" panose="02000000000000000000" pitchFamily="2" charset="0"/>
            </a:endParaRPr>
          </a:p>
          <a:p>
            <a:pPr marL="11430">
              <a:lnSpc>
                <a:spcPct val="125000"/>
              </a:lnSpc>
              <a:spcBef>
                <a:spcPts val="110"/>
              </a:spcBef>
              <a:spcAft>
                <a:spcPts val="115"/>
              </a:spcAft>
            </a:pPr>
            <a:endParaRPr lang="en-US" sz="2000" b="0" i="0" dirty="0">
              <a:solidFill>
                <a:srgbClr val="212121"/>
              </a:solidFill>
              <a:effectLst/>
              <a:latin typeface="Roboto" panose="02000000000000000000" pitchFamily="2" charset="0"/>
            </a:endParaRPr>
          </a:p>
        </p:txBody>
      </p:sp>
      <p:sp>
        <p:nvSpPr>
          <p:cNvPr id="4" name="TextBox 3">
            <a:extLst>
              <a:ext uri="{FF2B5EF4-FFF2-40B4-BE49-F238E27FC236}">
                <a16:creationId xmlns:a16="http://schemas.microsoft.com/office/drawing/2014/main" id="{9130BB18-B0C4-9A97-C9F6-378E8AB529F7}"/>
              </a:ext>
            </a:extLst>
          </p:cNvPr>
          <p:cNvSpPr txBox="1"/>
          <p:nvPr/>
        </p:nvSpPr>
        <p:spPr>
          <a:xfrm>
            <a:off x="474108" y="1051405"/>
            <a:ext cx="8195784" cy="523220"/>
          </a:xfrm>
          <a:prstGeom prst="rect">
            <a:avLst/>
          </a:prstGeom>
          <a:noFill/>
        </p:spPr>
        <p:txBody>
          <a:bodyPr wrap="square">
            <a:spAutoFit/>
          </a:bodyPr>
          <a:lstStyle/>
          <a:p>
            <a:pPr marL="285750" indent="-285750" algn="l">
              <a:buFont typeface="Wingdings" panose="05000000000000000000" pitchFamily="2" charset="2"/>
              <a:buChar char="§"/>
            </a:pPr>
            <a:r>
              <a:rPr lang="en-US" b="0" i="0" dirty="0">
                <a:solidFill>
                  <a:srgbClr val="202124"/>
                </a:solidFill>
                <a:effectLst/>
                <a:latin typeface="arial" panose="020B0604020202020204" pitchFamily="34" charset="0"/>
              </a:rPr>
              <a:t>Ridge regression is </a:t>
            </a:r>
            <a:r>
              <a:rPr lang="en-US" dirty="0">
                <a:solidFill>
                  <a:srgbClr val="202124"/>
                </a:solidFill>
                <a:latin typeface="arial" panose="020B0604020202020204" pitchFamily="34" charset="0"/>
              </a:rPr>
              <a:t>a method of estimating the coefficients of multiple-regression models in scenarios where the independent variables are highly correlated. </a:t>
            </a:r>
          </a:p>
        </p:txBody>
      </p:sp>
      <p:sp>
        <p:nvSpPr>
          <p:cNvPr id="5" name="TextBox 4">
            <a:extLst>
              <a:ext uri="{FF2B5EF4-FFF2-40B4-BE49-F238E27FC236}">
                <a16:creationId xmlns:a16="http://schemas.microsoft.com/office/drawing/2014/main" id="{EC9D7AFA-6C9D-00EA-8DD6-F23AADC22B7D}"/>
              </a:ext>
            </a:extLst>
          </p:cNvPr>
          <p:cNvSpPr txBox="1"/>
          <p:nvPr/>
        </p:nvSpPr>
        <p:spPr>
          <a:xfrm>
            <a:off x="463795" y="1521543"/>
            <a:ext cx="3293576" cy="855362"/>
          </a:xfrm>
          <a:prstGeom prst="rect">
            <a:avLst/>
          </a:prstGeom>
          <a:noFill/>
        </p:spPr>
        <p:txBody>
          <a:bodyPr wrap="square" rtlCol="0">
            <a:spAutoFit/>
          </a:bodyPr>
          <a:lstStyle/>
          <a:p>
            <a:pPr marL="11430">
              <a:lnSpc>
                <a:spcPct val="125000"/>
              </a:lnSpc>
              <a:spcBef>
                <a:spcPts val="110"/>
              </a:spcBef>
              <a:spcAft>
                <a:spcPts val="115"/>
              </a:spcAft>
            </a:pPr>
            <a:r>
              <a:rPr lang="en-US" sz="2000" b="1" dirty="0">
                <a:solidFill>
                  <a:srgbClr val="212121"/>
                </a:solidFill>
                <a:latin typeface="Roboto" panose="02000000000000000000" pitchFamily="2" charset="0"/>
              </a:rPr>
              <a:t>Ridge</a:t>
            </a:r>
            <a:r>
              <a:rPr lang="en-US" sz="2000" b="1" i="0" dirty="0">
                <a:solidFill>
                  <a:srgbClr val="212121"/>
                </a:solidFill>
                <a:effectLst/>
                <a:latin typeface="Roboto" panose="02000000000000000000" pitchFamily="2" charset="0"/>
              </a:rPr>
              <a:t> regression Score</a:t>
            </a:r>
            <a:endParaRPr lang="en-US" sz="2000" b="0" i="0" dirty="0">
              <a:solidFill>
                <a:srgbClr val="212121"/>
              </a:solidFill>
              <a:effectLst/>
              <a:latin typeface="Roboto" panose="02000000000000000000" pitchFamily="2" charset="0"/>
            </a:endParaRPr>
          </a:p>
          <a:p>
            <a:pPr marL="11430">
              <a:lnSpc>
                <a:spcPct val="125000"/>
              </a:lnSpc>
              <a:spcBef>
                <a:spcPts val="110"/>
              </a:spcBef>
              <a:spcAft>
                <a:spcPts val="115"/>
              </a:spcAft>
            </a:pPr>
            <a:endParaRPr lang="en-US" sz="2000" b="0" i="0" dirty="0">
              <a:solidFill>
                <a:srgbClr val="212121"/>
              </a:solidFill>
              <a:effectLst/>
              <a:latin typeface="Roboto" panose="02000000000000000000" pitchFamily="2" charset="0"/>
            </a:endParaRPr>
          </a:p>
        </p:txBody>
      </p:sp>
      <p:sp>
        <p:nvSpPr>
          <p:cNvPr id="8" name="TextBox 7">
            <a:extLst>
              <a:ext uri="{FF2B5EF4-FFF2-40B4-BE49-F238E27FC236}">
                <a16:creationId xmlns:a16="http://schemas.microsoft.com/office/drawing/2014/main" id="{49189965-F3B6-D85C-34E0-C828776E5BF5}"/>
              </a:ext>
            </a:extLst>
          </p:cNvPr>
          <p:cNvSpPr txBox="1"/>
          <p:nvPr/>
        </p:nvSpPr>
        <p:spPr>
          <a:xfrm>
            <a:off x="3743287" y="1515233"/>
            <a:ext cx="3693295" cy="855362"/>
          </a:xfrm>
          <a:prstGeom prst="rect">
            <a:avLst/>
          </a:prstGeom>
          <a:noFill/>
        </p:spPr>
        <p:txBody>
          <a:bodyPr wrap="square" rtlCol="0">
            <a:spAutoFit/>
          </a:bodyPr>
          <a:lstStyle/>
          <a:p>
            <a:pPr marL="11430">
              <a:lnSpc>
                <a:spcPct val="125000"/>
              </a:lnSpc>
              <a:spcBef>
                <a:spcPts val="110"/>
              </a:spcBef>
              <a:spcAft>
                <a:spcPts val="115"/>
              </a:spcAft>
            </a:pPr>
            <a:r>
              <a:rPr lang="en-US" sz="2000" b="1" dirty="0">
                <a:solidFill>
                  <a:srgbClr val="212121"/>
                </a:solidFill>
                <a:latin typeface="Roboto" panose="02000000000000000000" pitchFamily="2" charset="0"/>
              </a:rPr>
              <a:t>Ridge</a:t>
            </a:r>
            <a:r>
              <a:rPr lang="en-US" sz="2000" b="1" i="0" dirty="0">
                <a:solidFill>
                  <a:srgbClr val="212121"/>
                </a:solidFill>
                <a:effectLst/>
                <a:latin typeface="Roboto" panose="02000000000000000000" pitchFamily="2" charset="0"/>
              </a:rPr>
              <a:t> regression Values</a:t>
            </a:r>
            <a:endParaRPr lang="en-US" sz="2000" b="0" i="0" dirty="0">
              <a:solidFill>
                <a:srgbClr val="212121"/>
              </a:solidFill>
              <a:effectLst/>
              <a:latin typeface="Roboto" panose="02000000000000000000" pitchFamily="2" charset="0"/>
            </a:endParaRPr>
          </a:p>
          <a:p>
            <a:pPr marL="11430">
              <a:lnSpc>
                <a:spcPct val="125000"/>
              </a:lnSpc>
              <a:spcBef>
                <a:spcPts val="110"/>
              </a:spcBef>
              <a:spcAft>
                <a:spcPts val="115"/>
              </a:spcAft>
            </a:pPr>
            <a:endParaRPr lang="en-US" sz="2000" b="0" i="0" dirty="0">
              <a:solidFill>
                <a:srgbClr val="212121"/>
              </a:solidFill>
              <a:effectLst/>
              <a:latin typeface="Roboto" panose="02000000000000000000" pitchFamily="2" charset="0"/>
            </a:endParaRPr>
          </a:p>
        </p:txBody>
      </p:sp>
      <p:sp>
        <p:nvSpPr>
          <p:cNvPr id="9" name="TextBox 8">
            <a:extLst>
              <a:ext uri="{FF2B5EF4-FFF2-40B4-BE49-F238E27FC236}">
                <a16:creationId xmlns:a16="http://schemas.microsoft.com/office/drawing/2014/main" id="{EB5F6812-123B-2DF0-A7A2-9D9C7E48767F}"/>
              </a:ext>
            </a:extLst>
          </p:cNvPr>
          <p:cNvSpPr txBox="1"/>
          <p:nvPr/>
        </p:nvSpPr>
        <p:spPr>
          <a:xfrm>
            <a:off x="3743287" y="3277235"/>
            <a:ext cx="2635190" cy="738664"/>
          </a:xfrm>
          <a:prstGeom prst="rect">
            <a:avLst/>
          </a:prstGeom>
          <a:noFill/>
        </p:spPr>
        <p:txBody>
          <a:bodyPr wrap="square">
            <a:spAutoFit/>
          </a:bodyPr>
          <a:lstStyle/>
          <a:p>
            <a:r>
              <a:rPr lang="en-US" dirty="0"/>
              <a:t>R2 score value is 0.75 that means our model can capture most of the data variance.</a:t>
            </a:r>
          </a:p>
        </p:txBody>
      </p:sp>
      <p:sp>
        <p:nvSpPr>
          <p:cNvPr id="14" name="TextBox 13">
            <a:extLst>
              <a:ext uri="{FF2B5EF4-FFF2-40B4-BE49-F238E27FC236}">
                <a16:creationId xmlns:a16="http://schemas.microsoft.com/office/drawing/2014/main" id="{0F1ED9B9-8205-3EB7-6D01-0D0A9D4A51A1}"/>
              </a:ext>
            </a:extLst>
          </p:cNvPr>
          <p:cNvSpPr txBox="1"/>
          <p:nvPr/>
        </p:nvSpPr>
        <p:spPr>
          <a:xfrm>
            <a:off x="6340252" y="3268767"/>
            <a:ext cx="2635190" cy="738664"/>
          </a:xfrm>
          <a:prstGeom prst="rect">
            <a:avLst/>
          </a:prstGeom>
          <a:noFill/>
        </p:spPr>
        <p:txBody>
          <a:bodyPr wrap="square">
            <a:spAutoFit/>
          </a:bodyPr>
          <a:lstStyle/>
          <a:p>
            <a:r>
              <a:rPr lang="en-US" dirty="0"/>
              <a:t>R2 score value is 0.76 that means our model can capture most of the data variance.</a:t>
            </a:r>
          </a:p>
        </p:txBody>
      </p:sp>
      <p:sp>
        <p:nvSpPr>
          <p:cNvPr id="15" name="TextBox 14">
            <a:extLst>
              <a:ext uri="{FF2B5EF4-FFF2-40B4-BE49-F238E27FC236}">
                <a16:creationId xmlns:a16="http://schemas.microsoft.com/office/drawing/2014/main" id="{221BEE55-5CA0-A8A9-9C3B-B1E2391B166F}"/>
              </a:ext>
            </a:extLst>
          </p:cNvPr>
          <p:cNvSpPr txBox="1"/>
          <p:nvPr/>
        </p:nvSpPr>
        <p:spPr>
          <a:xfrm>
            <a:off x="4239527" y="2953964"/>
            <a:ext cx="1582613" cy="307777"/>
          </a:xfrm>
          <a:prstGeom prst="rect">
            <a:avLst/>
          </a:prstGeom>
          <a:noFill/>
        </p:spPr>
        <p:txBody>
          <a:bodyPr wrap="square">
            <a:spAutoFit/>
          </a:bodyPr>
          <a:lstStyle/>
          <a:p>
            <a:r>
              <a:rPr lang="en-US" b="1" dirty="0"/>
              <a:t>Training Value</a:t>
            </a:r>
          </a:p>
        </p:txBody>
      </p:sp>
      <p:sp>
        <p:nvSpPr>
          <p:cNvPr id="16" name="TextBox 15">
            <a:extLst>
              <a:ext uri="{FF2B5EF4-FFF2-40B4-BE49-F238E27FC236}">
                <a16:creationId xmlns:a16="http://schemas.microsoft.com/office/drawing/2014/main" id="{29FD9FE9-D6C7-425D-92CE-5A5E2900238A}"/>
              </a:ext>
            </a:extLst>
          </p:cNvPr>
          <p:cNvSpPr txBox="1"/>
          <p:nvPr/>
        </p:nvSpPr>
        <p:spPr>
          <a:xfrm>
            <a:off x="6921695" y="2953964"/>
            <a:ext cx="1396464" cy="307777"/>
          </a:xfrm>
          <a:prstGeom prst="rect">
            <a:avLst/>
          </a:prstGeom>
          <a:noFill/>
        </p:spPr>
        <p:txBody>
          <a:bodyPr wrap="square">
            <a:spAutoFit/>
          </a:bodyPr>
          <a:lstStyle/>
          <a:p>
            <a:r>
              <a:rPr lang="en-US" b="1" dirty="0"/>
              <a:t>Testing Value</a:t>
            </a:r>
          </a:p>
        </p:txBody>
      </p:sp>
      <p:pic>
        <p:nvPicPr>
          <p:cNvPr id="7" name="Picture 6">
            <a:extLst>
              <a:ext uri="{FF2B5EF4-FFF2-40B4-BE49-F238E27FC236}">
                <a16:creationId xmlns:a16="http://schemas.microsoft.com/office/drawing/2014/main" id="{BD9A1092-002D-D91A-1862-0C37B0E3F14A}"/>
              </a:ext>
            </a:extLst>
          </p:cNvPr>
          <p:cNvPicPr>
            <a:picLocks noChangeAspect="1"/>
          </p:cNvPicPr>
          <p:nvPr/>
        </p:nvPicPr>
        <p:blipFill>
          <a:blip r:embed="rId2"/>
          <a:stretch>
            <a:fillRect/>
          </a:stretch>
        </p:blipFill>
        <p:spPr>
          <a:xfrm>
            <a:off x="3840039" y="2012847"/>
            <a:ext cx="2494596" cy="936836"/>
          </a:xfrm>
          <a:prstGeom prst="rect">
            <a:avLst/>
          </a:prstGeom>
        </p:spPr>
      </p:pic>
      <p:pic>
        <p:nvPicPr>
          <p:cNvPr id="17" name="Picture 16">
            <a:extLst>
              <a:ext uri="{FF2B5EF4-FFF2-40B4-BE49-F238E27FC236}">
                <a16:creationId xmlns:a16="http://schemas.microsoft.com/office/drawing/2014/main" id="{C3DA24D4-999D-9894-CC70-55626BC0FDC5}"/>
              </a:ext>
            </a:extLst>
          </p:cNvPr>
          <p:cNvPicPr>
            <a:picLocks noChangeAspect="1"/>
          </p:cNvPicPr>
          <p:nvPr/>
        </p:nvPicPr>
        <p:blipFill>
          <a:blip r:embed="rId3"/>
          <a:stretch>
            <a:fillRect/>
          </a:stretch>
        </p:blipFill>
        <p:spPr>
          <a:xfrm>
            <a:off x="6479424" y="2013585"/>
            <a:ext cx="2496018" cy="941295"/>
          </a:xfrm>
          <a:prstGeom prst="rect">
            <a:avLst/>
          </a:prstGeom>
        </p:spPr>
      </p:pic>
      <p:pic>
        <p:nvPicPr>
          <p:cNvPr id="1026" name="Picture 2">
            <a:extLst>
              <a:ext uri="{FF2B5EF4-FFF2-40B4-BE49-F238E27FC236}">
                <a16:creationId xmlns:a16="http://schemas.microsoft.com/office/drawing/2014/main" id="{6A0047A3-F80B-1F64-A41A-CACFE945A7C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7352" y="2732499"/>
            <a:ext cx="3073534" cy="1812898"/>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EBE5F9B5-9466-7D07-0A60-705BD0D73663}"/>
              </a:ext>
            </a:extLst>
          </p:cNvPr>
          <p:cNvSpPr txBox="1"/>
          <p:nvPr/>
        </p:nvSpPr>
        <p:spPr>
          <a:xfrm>
            <a:off x="1143112" y="4661083"/>
            <a:ext cx="1779623" cy="307777"/>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b="1" dirty="0">
                <a:solidFill>
                  <a:srgbClr val="008000"/>
                </a:solidFill>
                <a:effectLst/>
                <a:latin typeface="Courier New" panose="02070309020205020404" pitchFamily="49" charset="0"/>
              </a:rPr>
              <a:t>Heteroscedastic</a:t>
            </a:r>
            <a:endParaRPr lang="en-US" b="1" dirty="0">
              <a:solidFill>
                <a:srgbClr val="000000"/>
              </a:solidFill>
              <a:effectLst/>
              <a:latin typeface="Courier New" panose="02070309020205020404" pitchFamily="49" charset="0"/>
            </a:endParaRPr>
          </a:p>
        </p:txBody>
      </p:sp>
      <p:pic>
        <p:nvPicPr>
          <p:cNvPr id="21" name="Picture 20">
            <a:extLst>
              <a:ext uri="{FF2B5EF4-FFF2-40B4-BE49-F238E27FC236}">
                <a16:creationId xmlns:a16="http://schemas.microsoft.com/office/drawing/2014/main" id="{CE6691BA-98F3-9D7E-377F-16E2F6D99160}"/>
              </a:ext>
            </a:extLst>
          </p:cNvPr>
          <p:cNvPicPr>
            <a:picLocks noChangeAspect="1"/>
          </p:cNvPicPr>
          <p:nvPr/>
        </p:nvPicPr>
        <p:blipFill>
          <a:blip r:embed="rId5"/>
          <a:stretch>
            <a:fillRect/>
          </a:stretch>
        </p:blipFill>
        <p:spPr>
          <a:xfrm>
            <a:off x="536507" y="1954375"/>
            <a:ext cx="2201585" cy="772486"/>
          </a:xfrm>
          <a:prstGeom prst="rect">
            <a:avLst/>
          </a:prstGeom>
        </p:spPr>
      </p:pic>
    </p:spTree>
    <p:extLst>
      <p:ext uri="{BB962C8B-B14F-4D97-AF65-F5344CB8AC3E}">
        <p14:creationId xmlns:p14="http://schemas.microsoft.com/office/powerpoint/2010/main" val="99991714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1631CCB-E745-8970-1227-BDFC063D51CA}"/>
              </a:ext>
            </a:extLst>
          </p:cNvPr>
          <p:cNvSpPr txBox="1"/>
          <p:nvPr/>
        </p:nvSpPr>
        <p:spPr>
          <a:xfrm>
            <a:off x="480131" y="174640"/>
            <a:ext cx="7838028" cy="461665"/>
          </a:xfrm>
          <a:custGeom>
            <a:avLst/>
            <a:gdLst>
              <a:gd name="connsiteX0" fmla="*/ 0 w 7838028"/>
              <a:gd name="connsiteY0" fmla="*/ 0 h 461665"/>
              <a:gd name="connsiteX1" fmla="*/ 481479 w 7838028"/>
              <a:gd name="connsiteY1" fmla="*/ 0 h 461665"/>
              <a:gd name="connsiteX2" fmla="*/ 806197 w 7838028"/>
              <a:gd name="connsiteY2" fmla="*/ 0 h 461665"/>
              <a:gd name="connsiteX3" fmla="*/ 1522817 w 7838028"/>
              <a:gd name="connsiteY3" fmla="*/ 0 h 461665"/>
              <a:gd name="connsiteX4" fmla="*/ 2004296 w 7838028"/>
              <a:gd name="connsiteY4" fmla="*/ 0 h 461665"/>
              <a:gd name="connsiteX5" fmla="*/ 2642535 w 7838028"/>
              <a:gd name="connsiteY5" fmla="*/ 0 h 461665"/>
              <a:gd name="connsiteX6" fmla="*/ 3045634 w 7838028"/>
              <a:gd name="connsiteY6" fmla="*/ 0 h 461665"/>
              <a:gd name="connsiteX7" fmla="*/ 3762253 w 7838028"/>
              <a:gd name="connsiteY7" fmla="*/ 0 h 461665"/>
              <a:gd name="connsiteX8" fmla="*/ 4243732 w 7838028"/>
              <a:gd name="connsiteY8" fmla="*/ 0 h 461665"/>
              <a:gd name="connsiteX9" fmla="*/ 4646831 w 7838028"/>
              <a:gd name="connsiteY9" fmla="*/ 0 h 461665"/>
              <a:gd name="connsiteX10" fmla="*/ 5128310 w 7838028"/>
              <a:gd name="connsiteY10" fmla="*/ 0 h 461665"/>
              <a:gd name="connsiteX11" fmla="*/ 5766549 w 7838028"/>
              <a:gd name="connsiteY11" fmla="*/ 0 h 461665"/>
              <a:gd name="connsiteX12" fmla="*/ 6326408 w 7838028"/>
              <a:gd name="connsiteY12" fmla="*/ 0 h 461665"/>
              <a:gd name="connsiteX13" fmla="*/ 6807887 w 7838028"/>
              <a:gd name="connsiteY13" fmla="*/ 0 h 461665"/>
              <a:gd name="connsiteX14" fmla="*/ 7838028 w 7838028"/>
              <a:gd name="connsiteY14" fmla="*/ 0 h 461665"/>
              <a:gd name="connsiteX15" fmla="*/ 7838028 w 7838028"/>
              <a:gd name="connsiteY15" fmla="*/ 461665 h 461665"/>
              <a:gd name="connsiteX16" fmla="*/ 7278169 w 7838028"/>
              <a:gd name="connsiteY16" fmla="*/ 461665 h 461665"/>
              <a:gd name="connsiteX17" fmla="*/ 6561549 w 7838028"/>
              <a:gd name="connsiteY17" fmla="*/ 461665 h 461665"/>
              <a:gd name="connsiteX18" fmla="*/ 6001690 w 7838028"/>
              <a:gd name="connsiteY18" fmla="*/ 461665 h 461665"/>
              <a:gd name="connsiteX19" fmla="*/ 5363451 w 7838028"/>
              <a:gd name="connsiteY19" fmla="*/ 461665 h 461665"/>
              <a:gd name="connsiteX20" fmla="*/ 4881972 w 7838028"/>
              <a:gd name="connsiteY20" fmla="*/ 461665 h 461665"/>
              <a:gd name="connsiteX21" fmla="*/ 4557253 w 7838028"/>
              <a:gd name="connsiteY21" fmla="*/ 461665 h 461665"/>
              <a:gd name="connsiteX22" fmla="*/ 4232535 w 7838028"/>
              <a:gd name="connsiteY22" fmla="*/ 461665 h 461665"/>
              <a:gd name="connsiteX23" fmla="*/ 3751056 w 7838028"/>
              <a:gd name="connsiteY23" fmla="*/ 461665 h 461665"/>
              <a:gd name="connsiteX24" fmla="*/ 3034437 w 7838028"/>
              <a:gd name="connsiteY24" fmla="*/ 461665 h 461665"/>
              <a:gd name="connsiteX25" fmla="*/ 2709718 w 7838028"/>
              <a:gd name="connsiteY25" fmla="*/ 461665 h 461665"/>
              <a:gd name="connsiteX26" fmla="*/ 2228239 w 7838028"/>
              <a:gd name="connsiteY26" fmla="*/ 461665 h 461665"/>
              <a:gd name="connsiteX27" fmla="*/ 1511620 w 7838028"/>
              <a:gd name="connsiteY27" fmla="*/ 461665 h 461665"/>
              <a:gd name="connsiteX28" fmla="*/ 1108521 w 7838028"/>
              <a:gd name="connsiteY28" fmla="*/ 461665 h 461665"/>
              <a:gd name="connsiteX29" fmla="*/ 548662 w 7838028"/>
              <a:gd name="connsiteY29" fmla="*/ 461665 h 461665"/>
              <a:gd name="connsiteX30" fmla="*/ 0 w 7838028"/>
              <a:gd name="connsiteY30" fmla="*/ 461665 h 461665"/>
              <a:gd name="connsiteX31" fmla="*/ 0 w 7838028"/>
              <a:gd name="connsiteY31" fmla="*/ 0 h 461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7838028" h="461665" fill="none" extrusionOk="0">
                <a:moveTo>
                  <a:pt x="0" y="0"/>
                </a:moveTo>
                <a:cubicBezTo>
                  <a:pt x="182607" y="-40506"/>
                  <a:pt x="335279" y="8108"/>
                  <a:pt x="481479" y="0"/>
                </a:cubicBezTo>
                <a:cubicBezTo>
                  <a:pt x="627679" y="-8108"/>
                  <a:pt x="647186" y="21092"/>
                  <a:pt x="806197" y="0"/>
                </a:cubicBezTo>
                <a:cubicBezTo>
                  <a:pt x="965208" y="-21092"/>
                  <a:pt x="1323257" y="75698"/>
                  <a:pt x="1522817" y="0"/>
                </a:cubicBezTo>
                <a:cubicBezTo>
                  <a:pt x="1722377" y="-75698"/>
                  <a:pt x="1856174" y="30962"/>
                  <a:pt x="2004296" y="0"/>
                </a:cubicBezTo>
                <a:cubicBezTo>
                  <a:pt x="2152418" y="-30962"/>
                  <a:pt x="2473127" y="75157"/>
                  <a:pt x="2642535" y="0"/>
                </a:cubicBezTo>
                <a:cubicBezTo>
                  <a:pt x="2811943" y="-75157"/>
                  <a:pt x="2925205" y="17086"/>
                  <a:pt x="3045634" y="0"/>
                </a:cubicBezTo>
                <a:cubicBezTo>
                  <a:pt x="3166063" y="-17086"/>
                  <a:pt x="3584999" y="34931"/>
                  <a:pt x="3762253" y="0"/>
                </a:cubicBezTo>
                <a:cubicBezTo>
                  <a:pt x="3939507" y="-34931"/>
                  <a:pt x="4128309" y="24229"/>
                  <a:pt x="4243732" y="0"/>
                </a:cubicBezTo>
                <a:cubicBezTo>
                  <a:pt x="4359155" y="-24229"/>
                  <a:pt x="4501193" y="23580"/>
                  <a:pt x="4646831" y="0"/>
                </a:cubicBezTo>
                <a:cubicBezTo>
                  <a:pt x="4792469" y="-23580"/>
                  <a:pt x="5015171" y="56312"/>
                  <a:pt x="5128310" y="0"/>
                </a:cubicBezTo>
                <a:cubicBezTo>
                  <a:pt x="5241449" y="-56312"/>
                  <a:pt x="5608848" y="50944"/>
                  <a:pt x="5766549" y="0"/>
                </a:cubicBezTo>
                <a:cubicBezTo>
                  <a:pt x="5924250" y="-50944"/>
                  <a:pt x="6143849" y="49121"/>
                  <a:pt x="6326408" y="0"/>
                </a:cubicBezTo>
                <a:cubicBezTo>
                  <a:pt x="6508967" y="-49121"/>
                  <a:pt x="6584517" y="6204"/>
                  <a:pt x="6807887" y="0"/>
                </a:cubicBezTo>
                <a:cubicBezTo>
                  <a:pt x="7031257" y="-6204"/>
                  <a:pt x="7496646" y="105655"/>
                  <a:pt x="7838028" y="0"/>
                </a:cubicBezTo>
                <a:cubicBezTo>
                  <a:pt x="7845120" y="142619"/>
                  <a:pt x="7820120" y="286105"/>
                  <a:pt x="7838028" y="461665"/>
                </a:cubicBezTo>
                <a:cubicBezTo>
                  <a:pt x="7676536" y="506667"/>
                  <a:pt x="7423895" y="426438"/>
                  <a:pt x="7278169" y="461665"/>
                </a:cubicBezTo>
                <a:cubicBezTo>
                  <a:pt x="7132443" y="496892"/>
                  <a:pt x="6740529" y="401825"/>
                  <a:pt x="6561549" y="461665"/>
                </a:cubicBezTo>
                <a:cubicBezTo>
                  <a:pt x="6382569" y="521505"/>
                  <a:pt x="6145170" y="420651"/>
                  <a:pt x="6001690" y="461665"/>
                </a:cubicBezTo>
                <a:cubicBezTo>
                  <a:pt x="5858210" y="502679"/>
                  <a:pt x="5622402" y="395804"/>
                  <a:pt x="5363451" y="461665"/>
                </a:cubicBezTo>
                <a:cubicBezTo>
                  <a:pt x="5104500" y="527526"/>
                  <a:pt x="5015228" y="432790"/>
                  <a:pt x="4881972" y="461665"/>
                </a:cubicBezTo>
                <a:cubicBezTo>
                  <a:pt x="4748716" y="490540"/>
                  <a:pt x="4657773" y="452669"/>
                  <a:pt x="4557253" y="461665"/>
                </a:cubicBezTo>
                <a:cubicBezTo>
                  <a:pt x="4456733" y="470661"/>
                  <a:pt x="4379991" y="436707"/>
                  <a:pt x="4232535" y="461665"/>
                </a:cubicBezTo>
                <a:cubicBezTo>
                  <a:pt x="4085079" y="486623"/>
                  <a:pt x="3847499" y="426836"/>
                  <a:pt x="3751056" y="461665"/>
                </a:cubicBezTo>
                <a:cubicBezTo>
                  <a:pt x="3654613" y="496494"/>
                  <a:pt x="3196896" y="422982"/>
                  <a:pt x="3034437" y="461665"/>
                </a:cubicBezTo>
                <a:cubicBezTo>
                  <a:pt x="2871978" y="500348"/>
                  <a:pt x="2838243" y="427156"/>
                  <a:pt x="2709718" y="461665"/>
                </a:cubicBezTo>
                <a:cubicBezTo>
                  <a:pt x="2581193" y="496174"/>
                  <a:pt x="2399157" y="432840"/>
                  <a:pt x="2228239" y="461665"/>
                </a:cubicBezTo>
                <a:cubicBezTo>
                  <a:pt x="2057321" y="490490"/>
                  <a:pt x="1776188" y="436698"/>
                  <a:pt x="1511620" y="461665"/>
                </a:cubicBezTo>
                <a:cubicBezTo>
                  <a:pt x="1247052" y="486632"/>
                  <a:pt x="1303380" y="458252"/>
                  <a:pt x="1108521" y="461665"/>
                </a:cubicBezTo>
                <a:cubicBezTo>
                  <a:pt x="913662" y="465078"/>
                  <a:pt x="727885" y="448223"/>
                  <a:pt x="548662" y="461665"/>
                </a:cubicBezTo>
                <a:cubicBezTo>
                  <a:pt x="369439" y="475107"/>
                  <a:pt x="152207" y="430633"/>
                  <a:pt x="0" y="461665"/>
                </a:cubicBezTo>
                <a:cubicBezTo>
                  <a:pt x="-31649" y="320074"/>
                  <a:pt x="44461" y="189326"/>
                  <a:pt x="0" y="0"/>
                </a:cubicBezTo>
                <a:close/>
              </a:path>
              <a:path w="7838028" h="461665" stroke="0" extrusionOk="0">
                <a:moveTo>
                  <a:pt x="0" y="0"/>
                </a:moveTo>
                <a:cubicBezTo>
                  <a:pt x="186407" y="-38167"/>
                  <a:pt x="465008" y="34477"/>
                  <a:pt x="638239" y="0"/>
                </a:cubicBezTo>
                <a:cubicBezTo>
                  <a:pt x="811470" y="-34477"/>
                  <a:pt x="944557" y="1337"/>
                  <a:pt x="1041338" y="0"/>
                </a:cubicBezTo>
                <a:cubicBezTo>
                  <a:pt x="1138119" y="-1337"/>
                  <a:pt x="1292983" y="29161"/>
                  <a:pt x="1522817" y="0"/>
                </a:cubicBezTo>
                <a:cubicBezTo>
                  <a:pt x="1752651" y="-29161"/>
                  <a:pt x="1911668" y="36484"/>
                  <a:pt x="2239437" y="0"/>
                </a:cubicBezTo>
                <a:cubicBezTo>
                  <a:pt x="2567206" y="-36484"/>
                  <a:pt x="2521334" y="13614"/>
                  <a:pt x="2642535" y="0"/>
                </a:cubicBezTo>
                <a:cubicBezTo>
                  <a:pt x="2763736" y="-13614"/>
                  <a:pt x="3035785" y="75024"/>
                  <a:pt x="3280775" y="0"/>
                </a:cubicBezTo>
                <a:cubicBezTo>
                  <a:pt x="3525765" y="-75024"/>
                  <a:pt x="3776573" y="31064"/>
                  <a:pt x="3919014" y="0"/>
                </a:cubicBezTo>
                <a:cubicBezTo>
                  <a:pt x="4061455" y="-31064"/>
                  <a:pt x="4230596" y="46397"/>
                  <a:pt x="4400493" y="0"/>
                </a:cubicBezTo>
                <a:cubicBezTo>
                  <a:pt x="4570390" y="-46397"/>
                  <a:pt x="4898047" y="23617"/>
                  <a:pt x="5038732" y="0"/>
                </a:cubicBezTo>
                <a:cubicBezTo>
                  <a:pt x="5179417" y="-23617"/>
                  <a:pt x="5538615" y="58212"/>
                  <a:pt x="5676972" y="0"/>
                </a:cubicBezTo>
                <a:cubicBezTo>
                  <a:pt x="5815329" y="-58212"/>
                  <a:pt x="5957112" y="38467"/>
                  <a:pt x="6158451" y="0"/>
                </a:cubicBezTo>
                <a:cubicBezTo>
                  <a:pt x="6359790" y="-38467"/>
                  <a:pt x="6526177" y="47500"/>
                  <a:pt x="6875070" y="0"/>
                </a:cubicBezTo>
                <a:cubicBezTo>
                  <a:pt x="7223963" y="-47500"/>
                  <a:pt x="7512047" y="90297"/>
                  <a:pt x="7838028" y="0"/>
                </a:cubicBezTo>
                <a:cubicBezTo>
                  <a:pt x="7859686" y="158245"/>
                  <a:pt x="7787012" y="325330"/>
                  <a:pt x="7838028" y="461665"/>
                </a:cubicBezTo>
                <a:cubicBezTo>
                  <a:pt x="7654376" y="503321"/>
                  <a:pt x="7583896" y="422267"/>
                  <a:pt x="7356549" y="461665"/>
                </a:cubicBezTo>
                <a:cubicBezTo>
                  <a:pt x="7129202" y="501063"/>
                  <a:pt x="7055683" y="406108"/>
                  <a:pt x="6875070" y="461665"/>
                </a:cubicBezTo>
                <a:cubicBezTo>
                  <a:pt x="6694457" y="517222"/>
                  <a:pt x="6579115" y="453537"/>
                  <a:pt x="6393591" y="461665"/>
                </a:cubicBezTo>
                <a:cubicBezTo>
                  <a:pt x="6208067" y="469793"/>
                  <a:pt x="6079467" y="409678"/>
                  <a:pt x="5912113" y="461665"/>
                </a:cubicBezTo>
                <a:cubicBezTo>
                  <a:pt x="5744759" y="513652"/>
                  <a:pt x="5601678" y="418099"/>
                  <a:pt x="5509014" y="461665"/>
                </a:cubicBezTo>
                <a:cubicBezTo>
                  <a:pt x="5416350" y="505231"/>
                  <a:pt x="5265111" y="425326"/>
                  <a:pt x="5027535" y="461665"/>
                </a:cubicBezTo>
                <a:cubicBezTo>
                  <a:pt x="4789959" y="498004"/>
                  <a:pt x="4729475" y="445312"/>
                  <a:pt x="4546056" y="461665"/>
                </a:cubicBezTo>
                <a:cubicBezTo>
                  <a:pt x="4362637" y="478018"/>
                  <a:pt x="4109844" y="432581"/>
                  <a:pt x="3907817" y="461665"/>
                </a:cubicBezTo>
                <a:cubicBezTo>
                  <a:pt x="3705790" y="490749"/>
                  <a:pt x="3640869" y="404634"/>
                  <a:pt x="3426338" y="461665"/>
                </a:cubicBezTo>
                <a:cubicBezTo>
                  <a:pt x="3211807" y="518696"/>
                  <a:pt x="3067596" y="425934"/>
                  <a:pt x="2866479" y="461665"/>
                </a:cubicBezTo>
                <a:cubicBezTo>
                  <a:pt x="2665362" y="497396"/>
                  <a:pt x="2588337" y="420355"/>
                  <a:pt x="2463380" y="461665"/>
                </a:cubicBezTo>
                <a:cubicBezTo>
                  <a:pt x="2338423" y="502975"/>
                  <a:pt x="1973956" y="432144"/>
                  <a:pt x="1825141" y="461665"/>
                </a:cubicBezTo>
                <a:cubicBezTo>
                  <a:pt x="1676326" y="491186"/>
                  <a:pt x="1612377" y="430577"/>
                  <a:pt x="1500423" y="461665"/>
                </a:cubicBezTo>
                <a:cubicBezTo>
                  <a:pt x="1388469" y="492753"/>
                  <a:pt x="1183358" y="461221"/>
                  <a:pt x="1097324" y="461665"/>
                </a:cubicBezTo>
                <a:cubicBezTo>
                  <a:pt x="1011290" y="462109"/>
                  <a:pt x="706728" y="428130"/>
                  <a:pt x="537465" y="461665"/>
                </a:cubicBezTo>
                <a:cubicBezTo>
                  <a:pt x="368202" y="495200"/>
                  <a:pt x="141837" y="439260"/>
                  <a:pt x="0" y="461665"/>
                </a:cubicBezTo>
                <a:cubicBezTo>
                  <a:pt x="-45527" y="285259"/>
                  <a:pt x="5643" y="135019"/>
                  <a:pt x="0" y="0"/>
                </a:cubicBezTo>
                <a:close/>
              </a:path>
            </a:pathLst>
          </a:cu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xtLst>
              <a:ext uri="{C807C97D-BFC1-408E-A445-0C87EB9F89A2}">
                <ask:lineSketchStyleProps xmlns:ask="http://schemas.microsoft.com/office/drawing/2018/sketchyshapes" sd="2215279637">
                  <a:prstGeom prst="rect">
                    <a:avLst/>
                  </a:prstGeom>
                  <ask:type>
                    <ask:lineSketchScribble/>
                  </ask:type>
                </ask:lineSketchStyleProps>
              </a:ext>
            </a:extLst>
          </a:ln>
          <a:effectLst>
            <a:innerShdw blurRad="114300">
              <a:prstClr val="black"/>
            </a:innerShdw>
          </a:effectLst>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2400" spc="-35" dirty="0">
                <a:latin typeface="Verdana"/>
              </a:rPr>
              <a:t>ELASTIC NET REGRESSION:-</a:t>
            </a:r>
          </a:p>
        </p:txBody>
      </p:sp>
      <p:sp>
        <p:nvSpPr>
          <p:cNvPr id="3" name="TextBox 2">
            <a:extLst>
              <a:ext uri="{FF2B5EF4-FFF2-40B4-BE49-F238E27FC236}">
                <a16:creationId xmlns:a16="http://schemas.microsoft.com/office/drawing/2014/main" id="{B4F64CBC-6751-6D48-29A8-8480FF69CF9D}"/>
              </a:ext>
            </a:extLst>
          </p:cNvPr>
          <p:cNvSpPr txBox="1"/>
          <p:nvPr/>
        </p:nvSpPr>
        <p:spPr>
          <a:xfrm>
            <a:off x="474108" y="530024"/>
            <a:ext cx="3834233" cy="855362"/>
          </a:xfrm>
          <a:prstGeom prst="rect">
            <a:avLst/>
          </a:prstGeom>
          <a:noFill/>
        </p:spPr>
        <p:txBody>
          <a:bodyPr wrap="square" rtlCol="0">
            <a:spAutoFit/>
          </a:bodyPr>
          <a:lstStyle/>
          <a:p>
            <a:pPr marL="11430">
              <a:lnSpc>
                <a:spcPct val="125000"/>
              </a:lnSpc>
              <a:spcBef>
                <a:spcPts val="110"/>
              </a:spcBef>
              <a:spcAft>
                <a:spcPts val="115"/>
              </a:spcAft>
            </a:pPr>
            <a:r>
              <a:rPr lang="en-US" sz="2000" b="1" i="0" dirty="0">
                <a:solidFill>
                  <a:srgbClr val="212121"/>
                </a:solidFill>
                <a:effectLst/>
                <a:latin typeface="Roboto" panose="02000000000000000000" pitchFamily="2" charset="0"/>
              </a:rPr>
              <a:t>Elastic Net regression:-</a:t>
            </a:r>
            <a:endParaRPr lang="en-US" sz="2000" b="0" i="0" dirty="0">
              <a:solidFill>
                <a:srgbClr val="212121"/>
              </a:solidFill>
              <a:effectLst/>
              <a:latin typeface="Roboto" panose="02000000000000000000" pitchFamily="2" charset="0"/>
            </a:endParaRPr>
          </a:p>
          <a:p>
            <a:pPr marL="11430">
              <a:lnSpc>
                <a:spcPct val="125000"/>
              </a:lnSpc>
              <a:spcBef>
                <a:spcPts val="110"/>
              </a:spcBef>
              <a:spcAft>
                <a:spcPts val="115"/>
              </a:spcAft>
            </a:pPr>
            <a:endParaRPr lang="en-US" sz="2000" b="0" i="0" dirty="0">
              <a:solidFill>
                <a:srgbClr val="212121"/>
              </a:solidFill>
              <a:effectLst/>
              <a:latin typeface="Roboto" panose="02000000000000000000" pitchFamily="2" charset="0"/>
            </a:endParaRPr>
          </a:p>
        </p:txBody>
      </p:sp>
      <p:sp>
        <p:nvSpPr>
          <p:cNvPr id="4" name="TextBox 3">
            <a:extLst>
              <a:ext uri="{FF2B5EF4-FFF2-40B4-BE49-F238E27FC236}">
                <a16:creationId xmlns:a16="http://schemas.microsoft.com/office/drawing/2014/main" id="{3AA6F947-37E6-B6D5-D32B-E52E130BFD97}"/>
              </a:ext>
            </a:extLst>
          </p:cNvPr>
          <p:cNvSpPr txBox="1"/>
          <p:nvPr/>
        </p:nvSpPr>
        <p:spPr>
          <a:xfrm>
            <a:off x="474108" y="1051405"/>
            <a:ext cx="8195784" cy="523220"/>
          </a:xfrm>
          <a:prstGeom prst="rect">
            <a:avLst/>
          </a:prstGeom>
          <a:noFill/>
        </p:spPr>
        <p:txBody>
          <a:bodyPr wrap="square">
            <a:spAutoFit/>
          </a:bodyPr>
          <a:lstStyle/>
          <a:p>
            <a:pPr marL="285750" indent="-285750" algn="l">
              <a:buFont typeface="Wingdings" panose="05000000000000000000" pitchFamily="2" charset="2"/>
              <a:buChar char="§"/>
            </a:pPr>
            <a:r>
              <a:rPr lang="en-US" b="0" i="0" dirty="0">
                <a:solidFill>
                  <a:srgbClr val="202124"/>
                </a:solidFill>
                <a:effectLst/>
                <a:latin typeface="arial" panose="020B0604020202020204" pitchFamily="34" charset="0"/>
              </a:rPr>
              <a:t>Elastic net linear regression </a:t>
            </a:r>
            <a:r>
              <a:rPr lang="en-US" dirty="0">
                <a:solidFill>
                  <a:srgbClr val="202124"/>
                </a:solidFill>
                <a:latin typeface="arial" panose="020B0604020202020204" pitchFamily="34" charset="0"/>
              </a:rPr>
              <a:t>uses the penalties from both the lasso and ridge techniques to regularize regression models.</a:t>
            </a:r>
          </a:p>
        </p:txBody>
      </p:sp>
      <p:sp>
        <p:nvSpPr>
          <p:cNvPr id="5" name="TextBox 4">
            <a:extLst>
              <a:ext uri="{FF2B5EF4-FFF2-40B4-BE49-F238E27FC236}">
                <a16:creationId xmlns:a16="http://schemas.microsoft.com/office/drawing/2014/main" id="{B6AB8818-7B54-A01E-4B02-40088BB700AA}"/>
              </a:ext>
            </a:extLst>
          </p:cNvPr>
          <p:cNvSpPr txBox="1"/>
          <p:nvPr/>
        </p:nvSpPr>
        <p:spPr>
          <a:xfrm>
            <a:off x="463795" y="1521543"/>
            <a:ext cx="3576760" cy="781624"/>
          </a:xfrm>
          <a:prstGeom prst="rect">
            <a:avLst/>
          </a:prstGeom>
          <a:noFill/>
        </p:spPr>
        <p:txBody>
          <a:bodyPr wrap="square" rtlCol="0">
            <a:spAutoFit/>
          </a:bodyPr>
          <a:lstStyle/>
          <a:p>
            <a:pPr marL="11430">
              <a:lnSpc>
                <a:spcPct val="125000"/>
              </a:lnSpc>
              <a:spcBef>
                <a:spcPts val="110"/>
              </a:spcBef>
              <a:spcAft>
                <a:spcPts val="115"/>
              </a:spcAft>
            </a:pPr>
            <a:r>
              <a:rPr lang="en-US" sz="1800" b="1" dirty="0">
                <a:solidFill>
                  <a:srgbClr val="212121"/>
                </a:solidFill>
                <a:latin typeface="Roboto" panose="02000000000000000000" pitchFamily="2" charset="0"/>
              </a:rPr>
              <a:t>Elastic Net </a:t>
            </a:r>
            <a:r>
              <a:rPr lang="en-US" sz="1800" b="1" i="0" dirty="0">
                <a:solidFill>
                  <a:srgbClr val="212121"/>
                </a:solidFill>
                <a:effectLst/>
                <a:latin typeface="Roboto" panose="02000000000000000000" pitchFamily="2" charset="0"/>
              </a:rPr>
              <a:t> regression  Score</a:t>
            </a:r>
            <a:endParaRPr lang="en-US" sz="1800" b="0" i="0" dirty="0">
              <a:solidFill>
                <a:srgbClr val="212121"/>
              </a:solidFill>
              <a:effectLst/>
              <a:latin typeface="Roboto" panose="02000000000000000000" pitchFamily="2" charset="0"/>
            </a:endParaRPr>
          </a:p>
          <a:p>
            <a:pPr marL="11430">
              <a:lnSpc>
                <a:spcPct val="125000"/>
              </a:lnSpc>
              <a:spcBef>
                <a:spcPts val="110"/>
              </a:spcBef>
              <a:spcAft>
                <a:spcPts val="115"/>
              </a:spcAft>
            </a:pPr>
            <a:endParaRPr lang="en-US" sz="1800" b="0" i="0" dirty="0">
              <a:solidFill>
                <a:srgbClr val="212121"/>
              </a:solidFill>
              <a:effectLst/>
              <a:latin typeface="Roboto" panose="02000000000000000000" pitchFamily="2" charset="0"/>
            </a:endParaRPr>
          </a:p>
        </p:txBody>
      </p:sp>
      <p:sp>
        <p:nvSpPr>
          <p:cNvPr id="6" name="TextBox 5">
            <a:extLst>
              <a:ext uri="{FF2B5EF4-FFF2-40B4-BE49-F238E27FC236}">
                <a16:creationId xmlns:a16="http://schemas.microsoft.com/office/drawing/2014/main" id="{D8CC2A55-23BC-FAEF-3C58-ACA227880806}"/>
              </a:ext>
            </a:extLst>
          </p:cNvPr>
          <p:cNvSpPr txBox="1"/>
          <p:nvPr/>
        </p:nvSpPr>
        <p:spPr>
          <a:xfrm>
            <a:off x="3814743" y="1523061"/>
            <a:ext cx="3693295" cy="781624"/>
          </a:xfrm>
          <a:prstGeom prst="rect">
            <a:avLst/>
          </a:prstGeom>
          <a:noFill/>
        </p:spPr>
        <p:txBody>
          <a:bodyPr wrap="square" rtlCol="0">
            <a:spAutoFit/>
          </a:bodyPr>
          <a:lstStyle/>
          <a:p>
            <a:pPr marL="11430">
              <a:lnSpc>
                <a:spcPct val="125000"/>
              </a:lnSpc>
              <a:spcBef>
                <a:spcPts val="110"/>
              </a:spcBef>
              <a:spcAft>
                <a:spcPts val="115"/>
              </a:spcAft>
            </a:pPr>
            <a:r>
              <a:rPr lang="en-US" sz="1800" b="1" dirty="0">
                <a:solidFill>
                  <a:srgbClr val="212121"/>
                </a:solidFill>
                <a:latin typeface="Roboto" panose="02000000000000000000" pitchFamily="2" charset="0"/>
              </a:rPr>
              <a:t>Elastic Net  regression Value</a:t>
            </a:r>
          </a:p>
          <a:p>
            <a:pPr marL="11430">
              <a:lnSpc>
                <a:spcPct val="125000"/>
              </a:lnSpc>
              <a:spcBef>
                <a:spcPts val="110"/>
              </a:spcBef>
              <a:spcAft>
                <a:spcPts val="115"/>
              </a:spcAft>
            </a:pPr>
            <a:endParaRPr lang="en-US" sz="1800" b="1" dirty="0">
              <a:solidFill>
                <a:srgbClr val="212121"/>
              </a:solidFill>
              <a:latin typeface="Roboto" panose="02000000000000000000" pitchFamily="2" charset="0"/>
            </a:endParaRPr>
          </a:p>
        </p:txBody>
      </p:sp>
      <p:sp>
        <p:nvSpPr>
          <p:cNvPr id="7" name="TextBox 6">
            <a:extLst>
              <a:ext uri="{FF2B5EF4-FFF2-40B4-BE49-F238E27FC236}">
                <a16:creationId xmlns:a16="http://schemas.microsoft.com/office/drawing/2014/main" id="{6DD2838A-011F-6C6C-9725-9DC8CF06882A}"/>
              </a:ext>
            </a:extLst>
          </p:cNvPr>
          <p:cNvSpPr txBox="1"/>
          <p:nvPr/>
        </p:nvSpPr>
        <p:spPr>
          <a:xfrm>
            <a:off x="3768686" y="3277235"/>
            <a:ext cx="2635190" cy="738664"/>
          </a:xfrm>
          <a:prstGeom prst="rect">
            <a:avLst/>
          </a:prstGeom>
          <a:noFill/>
        </p:spPr>
        <p:txBody>
          <a:bodyPr wrap="square">
            <a:spAutoFit/>
          </a:bodyPr>
          <a:lstStyle/>
          <a:p>
            <a:r>
              <a:rPr lang="en-US" dirty="0"/>
              <a:t>R2 score value is 0.61 that means our model can capture most of the data variance.</a:t>
            </a:r>
          </a:p>
        </p:txBody>
      </p:sp>
      <p:sp>
        <p:nvSpPr>
          <p:cNvPr id="8" name="TextBox 7">
            <a:extLst>
              <a:ext uri="{FF2B5EF4-FFF2-40B4-BE49-F238E27FC236}">
                <a16:creationId xmlns:a16="http://schemas.microsoft.com/office/drawing/2014/main" id="{1DE9C0F9-67F8-61E7-E10B-BA73CCA26B07}"/>
              </a:ext>
            </a:extLst>
          </p:cNvPr>
          <p:cNvSpPr txBox="1"/>
          <p:nvPr/>
        </p:nvSpPr>
        <p:spPr>
          <a:xfrm>
            <a:off x="6365651" y="3268767"/>
            <a:ext cx="2635190" cy="738664"/>
          </a:xfrm>
          <a:prstGeom prst="rect">
            <a:avLst/>
          </a:prstGeom>
          <a:noFill/>
        </p:spPr>
        <p:txBody>
          <a:bodyPr wrap="square">
            <a:spAutoFit/>
          </a:bodyPr>
          <a:lstStyle/>
          <a:p>
            <a:r>
              <a:rPr lang="en-US" dirty="0"/>
              <a:t>R2 score value is 0.60 that means our model can capture most of the data variance.</a:t>
            </a:r>
          </a:p>
        </p:txBody>
      </p:sp>
      <p:sp>
        <p:nvSpPr>
          <p:cNvPr id="9" name="TextBox 8">
            <a:extLst>
              <a:ext uri="{FF2B5EF4-FFF2-40B4-BE49-F238E27FC236}">
                <a16:creationId xmlns:a16="http://schemas.microsoft.com/office/drawing/2014/main" id="{A3C4DA9A-6F70-9D92-7BD1-D46F13E34471}"/>
              </a:ext>
            </a:extLst>
          </p:cNvPr>
          <p:cNvSpPr txBox="1"/>
          <p:nvPr/>
        </p:nvSpPr>
        <p:spPr>
          <a:xfrm>
            <a:off x="4264927" y="2953964"/>
            <a:ext cx="1561748" cy="307777"/>
          </a:xfrm>
          <a:prstGeom prst="rect">
            <a:avLst/>
          </a:prstGeom>
          <a:noFill/>
        </p:spPr>
        <p:txBody>
          <a:bodyPr wrap="square">
            <a:spAutoFit/>
          </a:bodyPr>
          <a:lstStyle/>
          <a:p>
            <a:r>
              <a:rPr lang="en-US" b="1" dirty="0"/>
              <a:t>Training Value</a:t>
            </a:r>
          </a:p>
        </p:txBody>
      </p:sp>
      <p:sp>
        <p:nvSpPr>
          <p:cNvPr id="10" name="TextBox 9">
            <a:extLst>
              <a:ext uri="{FF2B5EF4-FFF2-40B4-BE49-F238E27FC236}">
                <a16:creationId xmlns:a16="http://schemas.microsoft.com/office/drawing/2014/main" id="{A3D2BBB1-9A8B-0808-422C-8EC9DAA91DF9}"/>
              </a:ext>
            </a:extLst>
          </p:cNvPr>
          <p:cNvSpPr txBox="1"/>
          <p:nvPr/>
        </p:nvSpPr>
        <p:spPr>
          <a:xfrm>
            <a:off x="6947094" y="2953964"/>
            <a:ext cx="1396464" cy="307777"/>
          </a:xfrm>
          <a:prstGeom prst="rect">
            <a:avLst/>
          </a:prstGeom>
          <a:noFill/>
        </p:spPr>
        <p:txBody>
          <a:bodyPr wrap="square">
            <a:spAutoFit/>
          </a:bodyPr>
          <a:lstStyle/>
          <a:p>
            <a:r>
              <a:rPr lang="en-US" b="1" dirty="0"/>
              <a:t>Testing Value</a:t>
            </a:r>
          </a:p>
        </p:txBody>
      </p:sp>
      <p:sp>
        <p:nvSpPr>
          <p:cNvPr id="15" name="TextBox 14">
            <a:extLst>
              <a:ext uri="{FF2B5EF4-FFF2-40B4-BE49-F238E27FC236}">
                <a16:creationId xmlns:a16="http://schemas.microsoft.com/office/drawing/2014/main" id="{30C79561-1044-3431-6525-89D36B6DAFC0}"/>
              </a:ext>
            </a:extLst>
          </p:cNvPr>
          <p:cNvSpPr txBox="1"/>
          <p:nvPr/>
        </p:nvSpPr>
        <p:spPr>
          <a:xfrm>
            <a:off x="1143112" y="4661083"/>
            <a:ext cx="1779623" cy="307777"/>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b="1" dirty="0">
                <a:solidFill>
                  <a:srgbClr val="008000"/>
                </a:solidFill>
                <a:effectLst/>
                <a:latin typeface="Courier New" panose="02070309020205020404" pitchFamily="49" charset="0"/>
              </a:rPr>
              <a:t>Heteroscedastic</a:t>
            </a:r>
            <a:endParaRPr lang="en-US" b="1" dirty="0">
              <a:solidFill>
                <a:srgbClr val="000000"/>
              </a:solidFill>
              <a:effectLst/>
              <a:latin typeface="Courier New" panose="02070309020205020404" pitchFamily="49" charset="0"/>
            </a:endParaRPr>
          </a:p>
        </p:txBody>
      </p:sp>
      <p:pic>
        <p:nvPicPr>
          <p:cNvPr id="17" name="Picture 16">
            <a:extLst>
              <a:ext uri="{FF2B5EF4-FFF2-40B4-BE49-F238E27FC236}">
                <a16:creationId xmlns:a16="http://schemas.microsoft.com/office/drawing/2014/main" id="{2505A019-29B5-B75E-4355-D30DF92B7385}"/>
              </a:ext>
            </a:extLst>
          </p:cNvPr>
          <p:cNvPicPr>
            <a:picLocks noChangeAspect="1"/>
          </p:cNvPicPr>
          <p:nvPr/>
        </p:nvPicPr>
        <p:blipFill>
          <a:blip r:embed="rId2"/>
          <a:stretch>
            <a:fillRect/>
          </a:stretch>
        </p:blipFill>
        <p:spPr>
          <a:xfrm>
            <a:off x="559083" y="1970138"/>
            <a:ext cx="2158351" cy="683339"/>
          </a:xfrm>
          <a:prstGeom prst="rect">
            <a:avLst/>
          </a:prstGeom>
        </p:spPr>
      </p:pic>
      <p:pic>
        <p:nvPicPr>
          <p:cNvPr id="19" name="Picture 18">
            <a:extLst>
              <a:ext uri="{FF2B5EF4-FFF2-40B4-BE49-F238E27FC236}">
                <a16:creationId xmlns:a16="http://schemas.microsoft.com/office/drawing/2014/main" id="{C9061543-E0D9-0E85-27D1-1245117812FE}"/>
              </a:ext>
            </a:extLst>
          </p:cNvPr>
          <p:cNvPicPr>
            <a:picLocks noChangeAspect="1"/>
          </p:cNvPicPr>
          <p:nvPr/>
        </p:nvPicPr>
        <p:blipFill>
          <a:blip r:embed="rId3"/>
          <a:stretch>
            <a:fillRect/>
          </a:stretch>
        </p:blipFill>
        <p:spPr>
          <a:xfrm>
            <a:off x="3880098" y="2013585"/>
            <a:ext cx="2485553" cy="971245"/>
          </a:xfrm>
          <a:prstGeom prst="rect">
            <a:avLst/>
          </a:prstGeom>
        </p:spPr>
      </p:pic>
      <p:pic>
        <p:nvPicPr>
          <p:cNvPr id="21" name="Picture 20">
            <a:extLst>
              <a:ext uri="{FF2B5EF4-FFF2-40B4-BE49-F238E27FC236}">
                <a16:creationId xmlns:a16="http://schemas.microsoft.com/office/drawing/2014/main" id="{87B55D50-290C-EA41-7081-5DF4CFE5EC6F}"/>
              </a:ext>
            </a:extLst>
          </p:cNvPr>
          <p:cNvPicPr>
            <a:picLocks noChangeAspect="1"/>
          </p:cNvPicPr>
          <p:nvPr/>
        </p:nvPicPr>
        <p:blipFill>
          <a:blip r:embed="rId4"/>
          <a:stretch>
            <a:fillRect/>
          </a:stretch>
        </p:blipFill>
        <p:spPr>
          <a:xfrm>
            <a:off x="6435725" y="2013585"/>
            <a:ext cx="2516883" cy="971245"/>
          </a:xfrm>
          <a:prstGeom prst="rect">
            <a:avLst/>
          </a:prstGeom>
        </p:spPr>
      </p:pic>
      <p:pic>
        <p:nvPicPr>
          <p:cNvPr id="2050" name="Picture 2">
            <a:extLst>
              <a:ext uri="{FF2B5EF4-FFF2-40B4-BE49-F238E27FC236}">
                <a16:creationId xmlns:a16="http://schemas.microsoft.com/office/drawing/2014/main" id="{E5392815-3169-58D2-ACB0-A14AFF185E2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9083" y="2722376"/>
            <a:ext cx="3096794" cy="18266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07754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1631CCB-E745-8970-1227-BDFC063D51CA}"/>
              </a:ext>
            </a:extLst>
          </p:cNvPr>
          <p:cNvSpPr txBox="1"/>
          <p:nvPr/>
        </p:nvSpPr>
        <p:spPr>
          <a:xfrm>
            <a:off x="480131" y="174640"/>
            <a:ext cx="7838028" cy="461665"/>
          </a:xfrm>
          <a:custGeom>
            <a:avLst/>
            <a:gdLst>
              <a:gd name="connsiteX0" fmla="*/ 0 w 7838028"/>
              <a:gd name="connsiteY0" fmla="*/ 0 h 461665"/>
              <a:gd name="connsiteX1" fmla="*/ 481479 w 7838028"/>
              <a:gd name="connsiteY1" fmla="*/ 0 h 461665"/>
              <a:gd name="connsiteX2" fmla="*/ 806197 w 7838028"/>
              <a:gd name="connsiteY2" fmla="*/ 0 h 461665"/>
              <a:gd name="connsiteX3" fmla="*/ 1522817 w 7838028"/>
              <a:gd name="connsiteY3" fmla="*/ 0 h 461665"/>
              <a:gd name="connsiteX4" fmla="*/ 2004296 w 7838028"/>
              <a:gd name="connsiteY4" fmla="*/ 0 h 461665"/>
              <a:gd name="connsiteX5" fmla="*/ 2642535 w 7838028"/>
              <a:gd name="connsiteY5" fmla="*/ 0 h 461665"/>
              <a:gd name="connsiteX6" fmla="*/ 3045634 w 7838028"/>
              <a:gd name="connsiteY6" fmla="*/ 0 h 461665"/>
              <a:gd name="connsiteX7" fmla="*/ 3762253 w 7838028"/>
              <a:gd name="connsiteY7" fmla="*/ 0 h 461665"/>
              <a:gd name="connsiteX8" fmla="*/ 4243732 w 7838028"/>
              <a:gd name="connsiteY8" fmla="*/ 0 h 461665"/>
              <a:gd name="connsiteX9" fmla="*/ 4646831 w 7838028"/>
              <a:gd name="connsiteY9" fmla="*/ 0 h 461665"/>
              <a:gd name="connsiteX10" fmla="*/ 5128310 w 7838028"/>
              <a:gd name="connsiteY10" fmla="*/ 0 h 461665"/>
              <a:gd name="connsiteX11" fmla="*/ 5766549 w 7838028"/>
              <a:gd name="connsiteY11" fmla="*/ 0 h 461665"/>
              <a:gd name="connsiteX12" fmla="*/ 6326408 w 7838028"/>
              <a:gd name="connsiteY12" fmla="*/ 0 h 461665"/>
              <a:gd name="connsiteX13" fmla="*/ 6807887 w 7838028"/>
              <a:gd name="connsiteY13" fmla="*/ 0 h 461665"/>
              <a:gd name="connsiteX14" fmla="*/ 7838028 w 7838028"/>
              <a:gd name="connsiteY14" fmla="*/ 0 h 461665"/>
              <a:gd name="connsiteX15" fmla="*/ 7838028 w 7838028"/>
              <a:gd name="connsiteY15" fmla="*/ 461665 h 461665"/>
              <a:gd name="connsiteX16" fmla="*/ 7278169 w 7838028"/>
              <a:gd name="connsiteY16" fmla="*/ 461665 h 461665"/>
              <a:gd name="connsiteX17" fmla="*/ 6561549 w 7838028"/>
              <a:gd name="connsiteY17" fmla="*/ 461665 h 461665"/>
              <a:gd name="connsiteX18" fmla="*/ 6001690 w 7838028"/>
              <a:gd name="connsiteY18" fmla="*/ 461665 h 461665"/>
              <a:gd name="connsiteX19" fmla="*/ 5363451 w 7838028"/>
              <a:gd name="connsiteY19" fmla="*/ 461665 h 461665"/>
              <a:gd name="connsiteX20" fmla="*/ 4881972 w 7838028"/>
              <a:gd name="connsiteY20" fmla="*/ 461665 h 461665"/>
              <a:gd name="connsiteX21" fmla="*/ 4557253 w 7838028"/>
              <a:gd name="connsiteY21" fmla="*/ 461665 h 461665"/>
              <a:gd name="connsiteX22" fmla="*/ 4232535 w 7838028"/>
              <a:gd name="connsiteY22" fmla="*/ 461665 h 461665"/>
              <a:gd name="connsiteX23" fmla="*/ 3751056 w 7838028"/>
              <a:gd name="connsiteY23" fmla="*/ 461665 h 461665"/>
              <a:gd name="connsiteX24" fmla="*/ 3034437 w 7838028"/>
              <a:gd name="connsiteY24" fmla="*/ 461665 h 461665"/>
              <a:gd name="connsiteX25" fmla="*/ 2709718 w 7838028"/>
              <a:gd name="connsiteY25" fmla="*/ 461665 h 461665"/>
              <a:gd name="connsiteX26" fmla="*/ 2228239 w 7838028"/>
              <a:gd name="connsiteY26" fmla="*/ 461665 h 461665"/>
              <a:gd name="connsiteX27" fmla="*/ 1511620 w 7838028"/>
              <a:gd name="connsiteY27" fmla="*/ 461665 h 461665"/>
              <a:gd name="connsiteX28" fmla="*/ 1108521 w 7838028"/>
              <a:gd name="connsiteY28" fmla="*/ 461665 h 461665"/>
              <a:gd name="connsiteX29" fmla="*/ 548662 w 7838028"/>
              <a:gd name="connsiteY29" fmla="*/ 461665 h 461665"/>
              <a:gd name="connsiteX30" fmla="*/ 0 w 7838028"/>
              <a:gd name="connsiteY30" fmla="*/ 461665 h 461665"/>
              <a:gd name="connsiteX31" fmla="*/ 0 w 7838028"/>
              <a:gd name="connsiteY31" fmla="*/ 0 h 461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7838028" h="461665" fill="none" extrusionOk="0">
                <a:moveTo>
                  <a:pt x="0" y="0"/>
                </a:moveTo>
                <a:cubicBezTo>
                  <a:pt x="182607" y="-40506"/>
                  <a:pt x="335279" y="8108"/>
                  <a:pt x="481479" y="0"/>
                </a:cubicBezTo>
                <a:cubicBezTo>
                  <a:pt x="627679" y="-8108"/>
                  <a:pt x="647186" y="21092"/>
                  <a:pt x="806197" y="0"/>
                </a:cubicBezTo>
                <a:cubicBezTo>
                  <a:pt x="965208" y="-21092"/>
                  <a:pt x="1323257" y="75698"/>
                  <a:pt x="1522817" y="0"/>
                </a:cubicBezTo>
                <a:cubicBezTo>
                  <a:pt x="1722377" y="-75698"/>
                  <a:pt x="1856174" y="30962"/>
                  <a:pt x="2004296" y="0"/>
                </a:cubicBezTo>
                <a:cubicBezTo>
                  <a:pt x="2152418" y="-30962"/>
                  <a:pt x="2473127" y="75157"/>
                  <a:pt x="2642535" y="0"/>
                </a:cubicBezTo>
                <a:cubicBezTo>
                  <a:pt x="2811943" y="-75157"/>
                  <a:pt x="2925205" y="17086"/>
                  <a:pt x="3045634" y="0"/>
                </a:cubicBezTo>
                <a:cubicBezTo>
                  <a:pt x="3166063" y="-17086"/>
                  <a:pt x="3584999" y="34931"/>
                  <a:pt x="3762253" y="0"/>
                </a:cubicBezTo>
                <a:cubicBezTo>
                  <a:pt x="3939507" y="-34931"/>
                  <a:pt x="4128309" y="24229"/>
                  <a:pt x="4243732" y="0"/>
                </a:cubicBezTo>
                <a:cubicBezTo>
                  <a:pt x="4359155" y="-24229"/>
                  <a:pt x="4501193" y="23580"/>
                  <a:pt x="4646831" y="0"/>
                </a:cubicBezTo>
                <a:cubicBezTo>
                  <a:pt x="4792469" y="-23580"/>
                  <a:pt x="5015171" y="56312"/>
                  <a:pt x="5128310" y="0"/>
                </a:cubicBezTo>
                <a:cubicBezTo>
                  <a:pt x="5241449" y="-56312"/>
                  <a:pt x="5608848" y="50944"/>
                  <a:pt x="5766549" y="0"/>
                </a:cubicBezTo>
                <a:cubicBezTo>
                  <a:pt x="5924250" y="-50944"/>
                  <a:pt x="6143849" y="49121"/>
                  <a:pt x="6326408" y="0"/>
                </a:cubicBezTo>
                <a:cubicBezTo>
                  <a:pt x="6508967" y="-49121"/>
                  <a:pt x="6584517" y="6204"/>
                  <a:pt x="6807887" y="0"/>
                </a:cubicBezTo>
                <a:cubicBezTo>
                  <a:pt x="7031257" y="-6204"/>
                  <a:pt x="7496646" y="105655"/>
                  <a:pt x="7838028" y="0"/>
                </a:cubicBezTo>
                <a:cubicBezTo>
                  <a:pt x="7845120" y="142619"/>
                  <a:pt x="7820120" y="286105"/>
                  <a:pt x="7838028" y="461665"/>
                </a:cubicBezTo>
                <a:cubicBezTo>
                  <a:pt x="7676536" y="506667"/>
                  <a:pt x="7423895" y="426438"/>
                  <a:pt x="7278169" y="461665"/>
                </a:cubicBezTo>
                <a:cubicBezTo>
                  <a:pt x="7132443" y="496892"/>
                  <a:pt x="6740529" y="401825"/>
                  <a:pt x="6561549" y="461665"/>
                </a:cubicBezTo>
                <a:cubicBezTo>
                  <a:pt x="6382569" y="521505"/>
                  <a:pt x="6145170" y="420651"/>
                  <a:pt x="6001690" y="461665"/>
                </a:cubicBezTo>
                <a:cubicBezTo>
                  <a:pt x="5858210" y="502679"/>
                  <a:pt x="5622402" y="395804"/>
                  <a:pt x="5363451" y="461665"/>
                </a:cubicBezTo>
                <a:cubicBezTo>
                  <a:pt x="5104500" y="527526"/>
                  <a:pt x="5015228" y="432790"/>
                  <a:pt x="4881972" y="461665"/>
                </a:cubicBezTo>
                <a:cubicBezTo>
                  <a:pt x="4748716" y="490540"/>
                  <a:pt x="4657773" y="452669"/>
                  <a:pt x="4557253" y="461665"/>
                </a:cubicBezTo>
                <a:cubicBezTo>
                  <a:pt x="4456733" y="470661"/>
                  <a:pt x="4379991" y="436707"/>
                  <a:pt x="4232535" y="461665"/>
                </a:cubicBezTo>
                <a:cubicBezTo>
                  <a:pt x="4085079" y="486623"/>
                  <a:pt x="3847499" y="426836"/>
                  <a:pt x="3751056" y="461665"/>
                </a:cubicBezTo>
                <a:cubicBezTo>
                  <a:pt x="3654613" y="496494"/>
                  <a:pt x="3196896" y="422982"/>
                  <a:pt x="3034437" y="461665"/>
                </a:cubicBezTo>
                <a:cubicBezTo>
                  <a:pt x="2871978" y="500348"/>
                  <a:pt x="2838243" y="427156"/>
                  <a:pt x="2709718" y="461665"/>
                </a:cubicBezTo>
                <a:cubicBezTo>
                  <a:pt x="2581193" y="496174"/>
                  <a:pt x="2399157" y="432840"/>
                  <a:pt x="2228239" y="461665"/>
                </a:cubicBezTo>
                <a:cubicBezTo>
                  <a:pt x="2057321" y="490490"/>
                  <a:pt x="1776188" y="436698"/>
                  <a:pt x="1511620" y="461665"/>
                </a:cubicBezTo>
                <a:cubicBezTo>
                  <a:pt x="1247052" y="486632"/>
                  <a:pt x="1303380" y="458252"/>
                  <a:pt x="1108521" y="461665"/>
                </a:cubicBezTo>
                <a:cubicBezTo>
                  <a:pt x="913662" y="465078"/>
                  <a:pt x="727885" y="448223"/>
                  <a:pt x="548662" y="461665"/>
                </a:cubicBezTo>
                <a:cubicBezTo>
                  <a:pt x="369439" y="475107"/>
                  <a:pt x="152207" y="430633"/>
                  <a:pt x="0" y="461665"/>
                </a:cubicBezTo>
                <a:cubicBezTo>
                  <a:pt x="-31649" y="320074"/>
                  <a:pt x="44461" y="189326"/>
                  <a:pt x="0" y="0"/>
                </a:cubicBezTo>
                <a:close/>
              </a:path>
              <a:path w="7838028" h="461665" stroke="0" extrusionOk="0">
                <a:moveTo>
                  <a:pt x="0" y="0"/>
                </a:moveTo>
                <a:cubicBezTo>
                  <a:pt x="186407" y="-38167"/>
                  <a:pt x="465008" y="34477"/>
                  <a:pt x="638239" y="0"/>
                </a:cubicBezTo>
                <a:cubicBezTo>
                  <a:pt x="811470" y="-34477"/>
                  <a:pt x="944557" y="1337"/>
                  <a:pt x="1041338" y="0"/>
                </a:cubicBezTo>
                <a:cubicBezTo>
                  <a:pt x="1138119" y="-1337"/>
                  <a:pt x="1292983" y="29161"/>
                  <a:pt x="1522817" y="0"/>
                </a:cubicBezTo>
                <a:cubicBezTo>
                  <a:pt x="1752651" y="-29161"/>
                  <a:pt x="1911668" y="36484"/>
                  <a:pt x="2239437" y="0"/>
                </a:cubicBezTo>
                <a:cubicBezTo>
                  <a:pt x="2567206" y="-36484"/>
                  <a:pt x="2521334" y="13614"/>
                  <a:pt x="2642535" y="0"/>
                </a:cubicBezTo>
                <a:cubicBezTo>
                  <a:pt x="2763736" y="-13614"/>
                  <a:pt x="3035785" y="75024"/>
                  <a:pt x="3280775" y="0"/>
                </a:cubicBezTo>
                <a:cubicBezTo>
                  <a:pt x="3525765" y="-75024"/>
                  <a:pt x="3776573" y="31064"/>
                  <a:pt x="3919014" y="0"/>
                </a:cubicBezTo>
                <a:cubicBezTo>
                  <a:pt x="4061455" y="-31064"/>
                  <a:pt x="4230596" y="46397"/>
                  <a:pt x="4400493" y="0"/>
                </a:cubicBezTo>
                <a:cubicBezTo>
                  <a:pt x="4570390" y="-46397"/>
                  <a:pt x="4898047" y="23617"/>
                  <a:pt x="5038732" y="0"/>
                </a:cubicBezTo>
                <a:cubicBezTo>
                  <a:pt x="5179417" y="-23617"/>
                  <a:pt x="5538615" y="58212"/>
                  <a:pt x="5676972" y="0"/>
                </a:cubicBezTo>
                <a:cubicBezTo>
                  <a:pt x="5815329" y="-58212"/>
                  <a:pt x="5957112" y="38467"/>
                  <a:pt x="6158451" y="0"/>
                </a:cubicBezTo>
                <a:cubicBezTo>
                  <a:pt x="6359790" y="-38467"/>
                  <a:pt x="6526177" y="47500"/>
                  <a:pt x="6875070" y="0"/>
                </a:cubicBezTo>
                <a:cubicBezTo>
                  <a:pt x="7223963" y="-47500"/>
                  <a:pt x="7512047" y="90297"/>
                  <a:pt x="7838028" y="0"/>
                </a:cubicBezTo>
                <a:cubicBezTo>
                  <a:pt x="7859686" y="158245"/>
                  <a:pt x="7787012" y="325330"/>
                  <a:pt x="7838028" y="461665"/>
                </a:cubicBezTo>
                <a:cubicBezTo>
                  <a:pt x="7654376" y="503321"/>
                  <a:pt x="7583896" y="422267"/>
                  <a:pt x="7356549" y="461665"/>
                </a:cubicBezTo>
                <a:cubicBezTo>
                  <a:pt x="7129202" y="501063"/>
                  <a:pt x="7055683" y="406108"/>
                  <a:pt x="6875070" y="461665"/>
                </a:cubicBezTo>
                <a:cubicBezTo>
                  <a:pt x="6694457" y="517222"/>
                  <a:pt x="6579115" y="453537"/>
                  <a:pt x="6393591" y="461665"/>
                </a:cubicBezTo>
                <a:cubicBezTo>
                  <a:pt x="6208067" y="469793"/>
                  <a:pt x="6079467" y="409678"/>
                  <a:pt x="5912113" y="461665"/>
                </a:cubicBezTo>
                <a:cubicBezTo>
                  <a:pt x="5744759" y="513652"/>
                  <a:pt x="5601678" y="418099"/>
                  <a:pt x="5509014" y="461665"/>
                </a:cubicBezTo>
                <a:cubicBezTo>
                  <a:pt x="5416350" y="505231"/>
                  <a:pt x="5265111" y="425326"/>
                  <a:pt x="5027535" y="461665"/>
                </a:cubicBezTo>
                <a:cubicBezTo>
                  <a:pt x="4789959" y="498004"/>
                  <a:pt x="4729475" y="445312"/>
                  <a:pt x="4546056" y="461665"/>
                </a:cubicBezTo>
                <a:cubicBezTo>
                  <a:pt x="4362637" y="478018"/>
                  <a:pt x="4109844" y="432581"/>
                  <a:pt x="3907817" y="461665"/>
                </a:cubicBezTo>
                <a:cubicBezTo>
                  <a:pt x="3705790" y="490749"/>
                  <a:pt x="3640869" y="404634"/>
                  <a:pt x="3426338" y="461665"/>
                </a:cubicBezTo>
                <a:cubicBezTo>
                  <a:pt x="3211807" y="518696"/>
                  <a:pt x="3067596" y="425934"/>
                  <a:pt x="2866479" y="461665"/>
                </a:cubicBezTo>
                <a:cubicBezTo>
                  <a:pt x="2665362" y="497396"/>
                  <a:pt x="2588337" y="420355"/>
                  <a:pt x="2463380" y="461665"/>
                </a:cubicBezTo>
                <a:cubicBezTo>
                  <a:pt x="2338423" y="502975"/>
                  <a:pt x="1973956" y="432144"/>
                  <a:pt x="1825141" y="461665"/>
                </a:cubicBezTo>
                <a:cubicBezTo>
                  <a:pt x="1676326" y="491186"/>
                  <a:pt x="1612377" y="430577"/>
                  <a:pt x="1500423" y="461665"/>
                </a:cubicBezTo>
                <a:cubicBezTo>
                  <a:pt x="1388469" y="492753"/>
                  <a:pt x="1183358" y="461221"/>
                  <a:pt x="1097324" y="461665"/>
                </a:cubicBezTo>
                <a:cubicBezTo>
                  <a:pt x="1011290" y="462109"/>
                  <a:pt x="706728" y="428130"/>
                  <a:pt x="537465" y="461665"/>
                </a:cubicBezTo>
                <a:cubicBezTo>
                  <a:pt x="368202" y="495200"/>
                  <a:pt x="141837" y="439260"/>
                  <a:pt x="0" y="461665"/>
                </a:cubicBezTo>
                <a:cubicBezTo>
                  <a:pt x="-45527" y="285259"/>
                  <a:pt x="5643" y="135019"/>
                  <a:pt x="0" y="0"/>
                </a:cubicBezTo>
                <a:close/>
              </a:path>
            </a:pathLst>
          </a:cu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xtLst>
              <a:ext uri="{C807C97D-BFC1-408E-A445-0C87EB9F89A2}">
                <ask:lineSketchStyleProps xmlns:ask="http://schemas.microsoft.com/office/drawing/2018/sketchyshapes" sd="2215279637">
                  <a:prstGeom prst="rect">
                    <a:avLst/>
                  </a:prstGeom>
                  <ask:type>
                    <ask:lineSketchScribble/>
                  </ask:type>
                </ask:lineSketchStyleProps>
              </a:ext>
            </a:extLst>
          </a:ln>
          <a:effectLst>
            <a:innerShdw blurRad="114300">
              <a:prstClr val="black"/>
            </a:innerShdw>
          </a:effectLst>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2400" spc="-35" dirty="0">
                <a:latin typeface="Verdana"/>
              </a:rPr>
              <a:t>ELASTIC NET REGRESSION:-</a:t>
            </a:r>
          </a:p>
        </p:txBody>
      </p:sp>
      <p:sp>
        <p:nvSpPr>
          <p:cNvPr id="3" name="TextBox 2">
            <a:extLst>
              <a:ext uri="{FF2B5EF4-FFF2-40B4-BE49-F238E27FC236}">
                <a16:creationId xmlns:a16="http://schemas.microsoft.com/office/drawing/2014/main" id="{B4F64CBC-6751-6D48-29A8-8480FF69CF9D}"/>
              </a:ext>
            </a:extLst>
          </p:cNvPr>
          <p:cNvSpPr txBox="1"/>
          <p:nvPr/>
        </p:nvSpPr>
        <p:spPr>
          <a:xfrm>
            <a:off x="463795" y="598103"/>
            <a:ext cx="3834233" cy="855362"/>
          </a:xfrm>
          <a:prstGeom prst="rect">
            <a:avLst/>
          </a:prstGeom>
          <a:noFill/>
        </p:spPr>
        <p:txBody>
          <a:bodyPr wrap="square" rtlCol="0">
            <a:spAutoFit/>
          </a:bodyPr>
          <a:lstStyle/>
          <a:p>
            <a:pPr marL="11430">
              <a:lnSpc>
                <a:spcPct val="125000"/>
              </a:lnSpc>
              <a:spcBef>
                <a:spcPts val="110"/>
              </a:spcBef>
              <a:spcAft>
                <a:spcPts val="115"/>
              </a:spcAft>
            </a:pPr>
            <a:r>
              <a:rPr lang="en-US" sz="2000" b="1" i="0" dirty="0">
                <a:solidFill>
                  <a:srgbClr val="212121"/>
                </a:solidFill>
                <a:effectLst/>
                <a:latin typeface="Roboto" panose="02000000000000000000" pitchFamily="2" charset="0"/>
              </a:rPr>
              <a:t>Decision Tree:-</a:t>
            </a:r>
            <a:endParaRPr lang="en-US" sz="2000" b="0" i="0" dirty="0">
              <a:solidFill>
                <a:srgbClr val="212121"/>
              </a:solidFill>
              <a:effectLst/>
              <a:latin typeface="Roboto" panose="02000000000000000000" pitchFamily="2" charset="0"/>
            </a:endParaRPr>
          </a:p>
          <a:p>
            <a:pPr marL="11430">
              <a:lnSpc>
                <a:spcPct val="125000"/>
              </a:lnSpc>
              <a:spcBef>
                <a:spcPts val="110"/>
              </a:spcBef>
              <a:spcAft>
                <a:spcPts val="115"/>
              </a:spcAft>
            </a:pPr>
            <a:endParaRPr lang="en-US" sz="2000" b="0" i="0" dirty="0">
              <a:solidFill>
                <a:srgbClr val="212121"/>
              </a:solidFill>
              <a:effectLst/>
              <a:latin typeface="Roboto" panose="02000000000000000000" pitchFamily="2" charset="0"/>
            </a:endParaRPr>
          </a:p>
        </p:txBody>
      </p:sp>
      <p:sp>
        <p:nvSpPr>
          <p:cNvPr id="4" name="TextBox 3">
            <a:extLst>
              <a:ext uri="{FF2B5EF4-FFF2-40B4-BE49-F238E27FC236}">
                <a16:creationId xmlns:a16="http://schemas.microsoft.com/office/drawing/2014/main" id="{3AA6F947-37E6-B6D5-D32B-E52E130BFD97}"/>
              </a:ext>
            </a:extLst>
          </p:cNvPr>
          <p:cNvSpPr txBox="1"/>
          <p:nvPr/>
        </p:nvSpPr>
        <p:spPr>
          <a:xfrm>
            <a:off x="474108" y="1051405"/>
            <a:ext cx="8195784" cy="523220"/>
          </a:xfrm>
          <a:prstGeom prst="rect">
            <a:avLst/>
          </a:prstGeom>
          <a:noFill/>
        </p:spPr>
        <p:txBody>
          <a:bodyPr wrap="square">
            <a:spAutoFit/>
          </a:bodyPr>
          <a:lstStyle/>
          <a:p>
            <a:pPr marL="285750" indent="-285750" algn="l">
              <a:buFont typeface="Wingdings" panose="05000000000000000000" pitchFamily="2" charset="2"/>
              <a:buChar char="§"/>
            </a:pPr>
            <a:r>
              <a:rPr lang="en-US" b="0" i="0" dirty="0">
                <a:solidFill>
                  <a:srgbClr val="202124"/>
                </a:solidFill>
                <a:effectLst/>
                <a:latin typeface="arial" panose="020B0604020202020204" pitchFamily="34" charset="0"/>
              </a:rPr>
              <a:t>Decision tree regression observes features of an object and trains a model in the structure of a tree to predict data in the future to produce meaningful continuous output.</a:t>
            </a:r>
            <a:endParaRPr lang="en-US" dirty="0">
              <a:solidFill>
                <a:srgbClr val="202124"/>
              </a:solidFill>
              <a:latin typeface="arial" panose="020B0604020202020204" pitchFamily="34" charset="0"/>
            </a:endParaRPr>
          </a:p>
        </p:txBody>
      </p:sp>
      <p:sp>
        <p:nvSpPr>
          <p:cNvPr id="6" name="TextBox 5">
            <a:extLst>
              <a:ext uri="{FF2B5EF4-FFF2-40B4-BE49-F238E27FC236}">
                <a16:creationId xmlns:a16="http://schemas.microsoft.com/office/drawing/2014/main" id="{D8CC2A55-23BC-FAEF-3C58-ACA227880806}"/>
              </a:ext>
            </a:extLst>
          </p:cNvPr>
          <p:cNvSpPr txBox="1"/>
          <p:nvPr/>
        </p:nvSpPr>
        <p:spPr>
          <a:xfrm>
            <a:off x="3767684" y="1548084"/>
            <a:ext cx="4041681" cy="444994"/>
          </a:xfrm>
          <a:prstGeom prst="rect">
            <a:avLst/>
          </a:prstGeom>
          <a:noFill/>
        </p:spPr>
        <p:txBody>
          <a:bodyPr wrap="square" rtlCol="0">
            <a:spAutoFit/>
          </a:bodyPr>
          <a:lstStyle/>
          <a:p>
            <a:pPr marL="11430">
              <a:lnSpc>
                <a:spcPct val="125000"/>
              </a:lnSpc>
              <a:spcBef>
                <a:spcPts val="110"/>
              </a:spcBef>
              <a:spcAft>
                <a:spcPts val="115"/>
              </a:spcAft>
            </a:pPr>
            <a:r>
              <a:rPr lang="en-US" sz="2000" b="1" dirty="0">
                <a:solidFill>
                  <a:srgbClr val="212121"/>
                </a:solidFill>
                <a:latin typeface="Roboto" panose="02000000000000000000" pitchFamily="2" charset="0"/>
              </a:rPr>
              <a:t>Decision Tree Value</a:t>
            </a:r>
            <a:endParaRPr lang="en-US" sz="2000" b="0" i="0" dirty="0">
              <a:solidFill>
                <a:srgbClr val="212121"/>
              </a:solidFill>
              <a:effectLst/>
              <a:latin typeface="Roboto" panose="02000000000000000000" pitchFamily="2" charset="0"/>
            </a:endParaRPr>
          </a:p>
        </p:txBody>
      </p:sp>
      <p:sp>
        <p:nvSpPr>
          <p:cNvPr id="7" name="TextBox 6">
            <a:extLst>
              <a:ext uri="{FF2B5EF4-FFF2-40B4-BE49-F238E27FC236}">
                <a16:creationId xmlns:a16="http://schemas.microsoft.com/office/drawing/2014/main" id="{6DD2838A-011F-6C6C-9725-9DC8CF06882A}"/>
              </a:ext>
            </a:extLst>
          </p:cNvPr>
          <p:cNvSpPr txBox="1"/>
          <p:nvPr/>
        </p:nvSpPr>
        <p:spPr>
          <a:xfrm>
            <a:off x="3743287" y="3277235"/>
            <a:ext cx="2635190" cy="738664"/>
          </a:xfrm>
          <a:prstGeom prst="rect">
            <a:avLst/>
          </a:prstGeom>
          <a:noFill/>
        </p:spPr>
        <p:txBody>
          <a:bodyPr wrap="square">
            <a:spAutoFit/>
          </a:bodyPr>
          <a:lstStyle/>
          <a:p>
            <a:r>
              <a:rPr lang="en-US" dirty="0"/>
              <a:t>R2 score value is 0.50 that means our model can capture most of the data variance.</a:t>
            </a:r>
          </a:p>
        </p:txBody>
      </p:sp>
      <p:sp>
        <p:nvSpPr>
          <p:cNvPr id="8" name="TextBox 7">
            <a:extLst>
              <a:ext uri="{FF2B5EF4-FFF2-40B4-BE49-F238E27FC236}">
                <a16:creationId xmlns:a16="http://schemas.microsoft.com/office/drawing/2014/main" id="{1DE9C0F9-67F8-61E7-E10B-BA73CCA26B07}"/>
              </a:ext>
            </a:extLst>
          </p:cNvPr>
          <p:cNvSpPr txBox="1"/>
          <p:nvPr/>
        </p:nvSpPr>
        <p:spPr>
          <a:xfrm>
            <a:off x="6340252" y="3268767"/>
            <a:ext cx="2635190" cy="738664"/>
          </a:xfrm>
          <a:prstGeom prst="rect">
            <a:avLst/>
          </a:prstGeom>
          <a:noFill/>
        </p:spPr>
        <p:txBody>
          <a:bodyPr wrap="square">
            <a:spAutoFit/>
          </a:bodyPr>
          <a:lstStyle/>
          <a:p>
            <a:r>
              <a:rPr lang="en-US" dirty="0"/>
              <a:t>R2 score value is 0.45 that means our model can capture most of the data variance.</a:t>
            </a:r>
          </a:p>
        </p:txBody>
      </p:sp>
      <p:sp>
        <p:nvSpPr>
          <p:cNvPr id="9" name="TextBox 8">
            <a:extLst>
              <a:ext uri="{FF2B5EF4-FFF2-40B4-BE49-F238E27FC236}">
                <a16:creationId xmlns:a16="http://schemas.microsoft.com/office/drawing/2014/main" id="{A3C4DA9A-6F70-9D92-7BD1-D46F13E34471}"/>
              </a:ext>
            </a:extLst>
          </p:cNvPr>
          <p:cNvSpPr txBox="1"/>
          <p:nvPr/>
        </p:nvSpPr>
        <p:spPr>
          <a:xfrm>
            <a:off x="3767684" y="2953963"/>
            <a:ext cx="2793704" cy="307777"/>
          </a:xfrm>
          <a:prstGeom prst="rect">
            <a:avLst/>
          </a:prstGeom>
          <a:noFill/>
        </p:spPr>
        <p:txBody>
          <a:bodyPr wrap="square">
            <a:spAutoFit/>
          </a:bodyPr>
          <a:lstStyle/>
          <a:p>
            <a:r>
              <a:rPr lang="en-US" b="1" dirty="0"/>
              <a:t>Model Score &amp; Training Value</a:t>
            </a:r>
          </a:p>
        </p:txBody>
      </p:sp>
      <p:sp>
        <p:nvSpPr>
          <p:cNvPr id="10" name="TextBox 9">
            <a:extLst>
              <a:ext uri="{FF2B5EF4-FFF2-40B4-BE49-F238E27FC236}">
                <a16:creationId xmlns:a16="http://schemas.microsoft.com/office/drawing/2014/main" id="{A3D2BBB1-9A8B-0808-422C-8EC9DAA91DF9}"/>
              </a:ext>
            </a:extLst>
          </p:cNvPr>
          <p:cNvSpPr txBox="1"/>
          <p:nvPr/>
        </p:nvSpPr>
        <p:spPr>
          <a:xfrm>
            <a:off x="6921695" y="2953964"/>
            <a:ext cx="1396464" cy="307777"/>
          </a:xfrm>
          <a:prstGeom prst="rect">
            <a:avLst/>
          </a:prstGeom>
          <a:noFill/>
        </p:spPr>
        <p:txBody>
          <a:bodyPr wrap="square">
            <a:spAutoFit/>
          </a:bodyPr>
          <a:lstStyle/>
          <a:p>
            <a:r>
              <a:rPr lang="en-US" b="1" dirty="0"/>
              <a:t>Testing Value</a:t>
            </a:r>
          </a:p>
        </p:txBody>
      </p:sp>
      <p:sp>
        <p:nvSpPr>
          <p:cNvPr id="15" name="TextBox 14">
            <a:extLst>
              <a:ext uri="{FF2B5EF4-FFF2-40B4-BE49-F238E27FC236}">
                <a16:creationId xmlns:a16="http://schemas.microsoft.com/office/drawing/2014/main" id="{30C79561-1044-3431-6525-89D36B6DAFC0}"/>
              </a:ext>
            </a:extLst>
          </p:cNvPr>
          <p:cNvSpPr txBox="1"/>
          <p:nvPr/>
        </p:nvSpPr>
        <p:spPr>
          <a:xfrm>
            <a:off x="1146322" y="3796652"/>
            <a:ext cx="1779623" cy="307777"/>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b="1" dirty="0">
                <a:solidFill>
                  <a:srgbClr val="008000"/>
                </a:solidFill>
                <a:effectLst/>
                <a:latin typeface="Courier New" panose="02070309020205020404" pitchFamily="49" charset="0"/>
              </a:rPr>
              <a:t>Heteroscedastic</a:t>
            </a:r>
            <a:endParaRPr lang="en-US" b="1" dirty="0">
              <a:solidFill>
                <a:srgbClr val="000000"/>
              </a:solidFill>
              <a:effectLst/>
              <a:latin typeface="Courier New" panose="02070309020205020404" pitchFamily="49" charset="0"/>
            </a:endParaRPr>
          </a:p>
        </p:txBody>
      </p:sp>
      <p:pic>
        <p:nvPicPr>
          <p:cNvPr id="3074" name="Picture 2">
            <a:extLst>
              <a:ext uri="{FF2B5EF4-FFF2-40B4-BE49-F238E27FC236}">
                <a16:creationId xmlns:a16="http://schemas.microsoft.com/office/drawing/2014/main" id="{E1EEEE1B-67B9-8DD8-75BB-24C91A0114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4218" y="1770581"/>
            <a:ext cx="2797704" cy="1830115"/>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E360D715-709C-35EA-36F9-6E918D357947}"/>
              </a:ext>
            </a:extLst>
          </p:cNvPr>
          <p:cNvPicPr>
            <a:picLocks noChangeAspect="1"/>
          </p:cNvPicPr>
          <p:nvPr/>
        </p:nvPicPr>
        <p:blipFill>
          <a:blip r:embed="rId3"/>
          <a:stretch>
            <a:fillRect/>
          </a:stretch>
        </p:blipFill>
        <p:spPr>
          <a:xfrm>
            <a:off x="4030699" y="2027927"/>
            <a:ext cx="2227589" cy="946081"/>
          </a:xfrm>
          <a:prstGeom prst="rect">
            <a:avLst/>
          </a:prstGeom>
        </p:spPr>
      </p:pic>
      <p:pic>
        <p:nvPicPr>
          <p:cNvPr id="19" name="Picture 18">
            <a:extLst>
              <a:ext uri="{FF2B5EF4-FFF2-40B4-BE49-F238E27FC236}">
                <a16:creationId xmlns:a16="http://schemas.microsoft.com/office/drawing/2014/main" id="{A441B55B-6958-B302-5FF4-EFE9D77A7ED2}"/>
              </a:ext>
            </a:extLst>
          </p:cNvPr>
          <p:cNvPicPr>
            <a:picLocks noChangeAspect="1"/>
          </p:cNvPicPr>
          <p:nvPr/>
        </p:nvPicPr>
        <p:blipFill>
          <a:blip r:embed="rId4"/>
          <a:stretch>
            <a:fillRect/>
          </a:stretch>
        </p:blipFill>
        <p:spPr>
          <a:xfrm>
            <a:off x="6463437" y="2079613"/>
            <a:ext cx="2499500" cy="874350"/>
          </a:xfrm>
          <a:prstGeom prst="rect">
            <a:avLst/>
          </a:prstGeom>
        </p:spPr>
      </p:pic>
    </p:spTree>
    <p:extLst>
      <p:ext uri="{BB962C8B-B14F-4D97-AF65-F5344CB8AC3E}">
        <p14:creationId xmlns:p14="http://schemas.microsoft.com/office/powerpoint/2010/main" val="39635967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1631CCB-E745-8970-1227-BDFC063D51CA}"/>
              </a:ext>
            </a:extLst>
          </p:cNvPr>
          <p:cNvSpPr txBox="1"/>
          <p:nvPr/>
        </p:nvSpPr>
        <p:spPr>
          <a:xfrm>
            <a:off x="480131" y="174640"/>
            <a:ext cx="7838028" cy="461665"/>
          </a:xfrm>
          <a:custGeom>
            <a:avLst/>
            <a:gdLst>
              <a:gd name="connsiteX0" fmla="*/ 0 w 7838028"/>
              <a:gd name="connsiteY0" fmla="*/ 0 h 461665"/>
              <a:gd name="connsiteX1" fmla="*/ 481479 w 7838028"/>
              <a:gd name="connsiteY1" fmla="*/ 0 h 461665"/>
              <a:gd name="connsiteX2" fmla="*/ 806197 w 7838028"/>
              <a:gd name="connsiteY2" fmla="*/ 0 h 461665"/>
              <a:gd name="connsiteX3" fmla="*/ 1522817 w 7838028"/>
              <a:gd name="connsiteY3" fmla="*/ 0 h 461665"/>
              <a:gd name="connsiteX4" fmla="*/ 2004296 w 7838028"/>
              <a:gd name="connsiteY4" fmla="*/ 0 h 461665"/>
              <a:gd name="connsiteX5" fmla="*/ 2642535 w 7838028"/>
              <a:gd name="connsiteY5" fmla="*/ 0 h 461665"/>
              <a:gd name="connsiteX6" fmla="*/ 3045634 w 7838028"/>
              <a:gd name="connsiteY6" fmla="*/ 0 h 461665"/>
              <a:gd name="connsiteX7" fmla="*/ 3762253 w 7838028"/>
              <a:gd name="connsiteY7" fmla="*/ 0 h 461665"/>
              <a:gd name="connsiteX8" fmla="*/ 4243732 w 7838028"/>
              <a:gd name="connsiteY8" fmla="*/ 0 h 461665"/>
              <a:gd name="connsiteX9" fmla="*/ 4646831 w 7838028"/>
              <a:gd name="connsiteY9" fmla="*/ 0 h 461665"/>
              <a:gd name="connsiteX10" fmla="*/ 5128310 w 7838028"/>
              <a:gd name="connsiteY10" fmla="*/ 0 h 461665"/>
              <a:gd name="connsiteX11" fmla="*/ 5766549 w 7838028"/>
              <a:gd name="connsiteY11" fmla="*/ 0 h 461665"/>
              <a:gd name="connsiteX12" fmla="*/ 6326408 w 7838028"/>
              <a:gd name="connsiteY12" fmla="*/ 0 h 461665"/>
              <a:gd name="connsiteX13" fmla="*/ 6807887 w 7838028"/>
              <a:gd name="connsiteY13" fmla="*/ 0 h 461665"/>
              <a:gd name="connsiteX14" fmla="*/ 7838028 w 7838028"/>
              <a:gd name="connsiteY14" fmla="*/ 0 h 461665"/>
              <a:gd name="connsiteX15" fmla="*/ 7838028 w 7838028"/>
              <a:gd name="connsiteY15" fmla="*/ 461665 h 461665"/>
              <a:gd name="connsiteX16" fmla="*/ 7278169 w 7838028"/>
              <a:gd name="connsiteY16" fmla="*/ 461665 h 461665"/>
              <a:gd name="connsiteX17" fmla="*/ 6561549 w 7838028"/>
              <a:gd name="connsiteY17" fmla="*/ 461665 h 461665"/>
              <a:gd name="connsiteX18" fmla="*/ 6001690 w 7838028"/>
              <a:gd name="connsiteY18" fmla="*/ 461665 h 461665"/>
              <a:gd name="connsiteX19" fmla="*/ 5363451 w 7838028"/>
              <a:gd name="connsiteY19" fmla="*/ 461665 h 461665"/>
              <a:gd name="connsiteX20" fmla="*/ 4881972 w 7838028"/>
              <a:gd name="connsiteY20" fmla="*/ 461665 h 461665"/>
              <a:gd name="connsiteX21" fmla="*/ 4557253 w 7838028"/>
              <a:gd name="connsiteY21" fmla="*/ 461665 h 461665"/>
              <a:gd name="connsiteX22" fmla="*/ 4232535 w 7838028"/>
              <a:gd name="connsiteY22" fmla="*/ 461665 h 461665"/>
              <a:gd name="connsiteX23" fmla="*/ 3751056 w 7838028"/>
              <a:gd name="connsiteY23" fmla="*/ 461665 h 461665"/>
              <a:gd name="connsiteX24" fmla="*/ 3034437 w 7838028"/>
              <a:gd name="connsiteY24" fmla="*/ 461665 h 461665"/>
              <a:gd name="connsiteX25" fmla="*/ 2709718 w 7838028"/>
              <a:gd name="connsiteY25" fmla="*/ 461665 h 461665"/>
              <a:gd name="connsiteX26" fmla="*/ 2228239 w 7838028"/>
              <a:gd name="connsiteY26" fmla="*/ 461665 h 461665"/>
              <a:gd name="connsiteX27" fmla="*/ 1511620 w 7838028"/>
              <a:gd name="connsiteY27" fmla="*/ 461665 h 461665"/>
              <a:gd name="connsiteX28" fmla="*/ 1108521 w 7838028"/>
              <a:gd name="connsiteY28" fmla="*/ 461665 h 461665"/>
              <a:gd name="connsiteX29" fmla="*/ 548662 w 7838028"/>
              <a:gd name="connsiteY29" fmla="*/ 461665 h 461665"/>
              <a:gd name="connsiteX30" fmla="*/ 0 w 7838028"/>
              <a:gd name="connsiteY30" fmla="*/ 461665 h 461665"/>
              <a:gd name="connsiteX31" fmla="*/ 0 w 7838028"/>
              <a:gd name="connsiteY31" fmla="*/ 0 h 461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7838028" h="461665" fill="none" extrusionOk="0">
                <a:moveTo>
                  <a:pt x="0" y="0"/>
                </a:moveTo>
                <a:cubicBezTo>
                  <a:pt x="182607" y="-40506"/>
                  <a:pt x="335279" y="8108"/>
                  <a:pt x="481479" y="0"/>
                </a:cubicBezTo>
                <a:cubicBezTo>
                  <a:pt x="627679" y="-8108"/>
                  <a:pt x="647186" y="21092"/>
                  <a:pt x="806197" y="0"/>
                </a:cubicBezTo>
                <a:cubicBezTo>
                  <a:pt x="965208" y="-21092"/>
                  <a:pt x="1323257" y="75698"/>
                  <a:pt x="1522817" y="0"/>
                </a:cubicBezTo>
                <a:cubicBezTo>
                  <a:pt x="1722377" y="-75698"/>
                  <a:pt x="1856174" y="30962"/>
                  <a:pt x="2004296" y="0"/>
                </a:cubicBezTo>
                <a:cubicBezTo>
                  <a:pt x="2152418" y="-30962"/>
                  <a:pt x="2473127" y="75157"/>
                  <a:pt x="2642535" y="0"/>
                </a:cubicBezTo>
                <a:cubicBezTo>
                  <a:pt x="2811943" y="-75157"/>
                  <a:pt x="2925205" y="17086"/>
                  <a:pt x="3045634" y="0"/>
                </a:cubicBezTo>
                <a:cubicBezTo>
                  <a:pt x="3166063" y="-17086"/>
                  <a:pt x="3584999" y="34931"/>
                  <a:pt x="3762253" y="0"/>
                </a:cubicBezTo>
                <a:cubicBezTo>
                  <a:pt x="3939507" y="-34931"/>
                  <a:pt x="4128309" y="24229"/>
                  <a:pt x="4243732" y="0"/>
                </a:cubicBezTo>
                <a:cubicBezTo>
                  <a:pt x="4359155" y="-24229"/>
                  <a:pt x="4501193" y="23580"/>
                  <a:pt x="4646831" y="0"/>
                </a:cubicBezTo>
                <a:cubicBezTo>
                  <a:pt x="4792469" y="-23580"/>
                  <a:pt x="5015171" y="56312"/>
                  <a:pt x="5128310" y="0"/>
                </a:cubicBezTo>
                <a:cubicBezTo>
                  <a:pt x="5241449" y="-56312"/>
                  <a:pt x="5608848" y="50944"/>
                  <a:pt x="5766549" y="0"/>
                </a:cubicBezTo>
                <a:cubicBezTo>
                  <a:pt x="5924250" y="-50944"/>
                  <a:pt x="6143849" y="49121"/>
                  <a:pt x="6326408" y="0"/>
                </a:cubicBezTo>
                <a:cubicBezTo>
                  <a:pt x="6508967" y="-49121"/>
                  <a:pt x="6584517" y="6204"/>
                  <a:pt x="6807887" y="0"/>
                </a:cubicBezTo>
                <a:cubicBezTo>
                  <a:pt x="7031257" y="-6204"/>
                  <a:pt x="7496646" y="105655"/>
                  <a:pt x="7838028" y="0"/>
                </a:cubicBezTo>
                <a:cubicBezTo>
                  <a:pt x="7845120" y="142619"/>
                  <a:pt x="7820120" y="286105"/>
                  <a:pt x="7838028" y="461665"/>
                </a:cubicBezTo>
                <a:cubicBezTo>
                  <a:pt x="7676536" y="506667"/>
                  <a:pt x="7423895" y="426438"/>
                  <a:pt x="7278169" y="461665"/>
                </a:cubicBezTo>
                <a:cubicBezTo>
                  <a:pt x="7132443" y="496892"/>
                  <a:pt x="6740529" y="401825"/>
                  <a:pt x="6561549" y="461665"/>
                </a:cubicBezTo>
                <a:cubicBezTo>
                  <a:pt x="6382569" y="521505"/>
                  <a:pt x="6145170" y="420651"/>
                  <a:pt x="6001690" y="461665"/>
                </a:cubicBezTo>
                <a:cubicBezTo>
                  <a:pt x="5858210" y="502679"/>
                  <a:pt x="5622402" y="395804"/>
                  <a:pt x="5363451" y="461665"/>
                </a:cubicBezTo>
                <a:cubicBezTo>
                  <a:pt x="5104500" y="527526"/>
                  <a:pt x="5015228" y="432790"/>
                  <a:pt x="4881972" y="461665"/>
                </a:cubicBezTo>
                <a:cubicBezTo>
                  <a:pt x="4748716" y="490540"/>
                  <a:pt x="4657773" y="452669"/>
                  <a:pt x="4557253" y="461665"/>
                </a:cubicBezTo>
                <a:cubicBezTo>
                  <a:pt x="4456733" y="470661"/>
                  <a:pt x="4379991" y="436707"/>
                  <a:pt x="4232535" y="461665"/>
                </a:cubicBezTo>
                <a:cubicBezTo>
                  <a:pt x="4085079" y="486623"/>
                  <a:pt x="3847499" y="426836"/>
                  <a:pt x="3751056" y="461665"/>
                </a:cubicBezTo>
                <a:cubicBezTo>
                  <a:pt x="3654613" y="496494"/>
                  <a:pt x="3196896" y="422982"/>
                  <a:pt x="3034437" y="461665"/>
                </a:cubicBezTo>
                <a:cubicBezTo>
                  <a:pt x="2871978" y="500348"/>
                  <a:pt x="2838243" y="427156"/>
                  <a:pt x="2709718" y="461665"/>
                </a:cubicBezTo>
                <a:cubicBezTo>
                  <a:pt x="2581193" y="496174"/>
                  <a:pt x="2399157" y="432840"/>
                  <a:pt x="2228239" y="461665"/>
                </a:cubicBezTo>
                <a:cubicBezTo>
                  <a:pt x="2057321" y="490490"/>
                  <a:pt x="1776188" y="436698"/>
                  <a:pt x="1511620" y="461665"/>
                </a:cubicBezTo>
                <a:cubicBezTo>
                  <a:pt x="1247052" y="486632"/>
                  <a:pt x="1303380" y="458252"/>
                  <a:pt x="1108521" y="461665"/>
                </a:cubicBezTo>
                <a:cubicBezTo>
                  <a:pt x="913662" y="465078"/>
                  <a:pt x="727885" y="448223"/>
                  <a:pt x="548662" y="461665"/>
                </a:cubicBezTo>
                <a:cubicBezTo>
                  <a:pt x="369439" y="475107"/>
                  <a:pt x="152207" y="430633"/>
                  <a:pt x="0" y="461665"/>
                </a:cubicBezTo>
                <a:cubicBezTo>
                  <a:pt x="-31649" y="320074"/>
                  <a:pt x="44461" y="189326"/>
                  <a:pt x="0" y="0"/>
                </a:cubicBezTo>
                <a:close/>
              </a:path>
              <a:path w="7838028" h="461665" stroke="0" extrusionOk="0">
                <a:moveTo>
                  <a:pt x="0" y="0"/>
                </a:moveTo>
                <a:cubicBezTo>
                  <a:pt x="186407" y="-38167"/>
                  <a:pt x="465008" y="34477"/>
                  <a:pt x="638239" y="0"/>
                </a:cubicBezTo>
                <a:cubicBezTo>
                  <a:pt x="811470" y="-34477"/>
                  <a:pt x="944557" y="1337"/>
                  <a:pt x="1041338" y="0"/>
                </a:cubicBezTo>
                <a:cubicBezTo>
                  <a:pt x="1138119" y="-1337"/>
                  <a:pt x="1292983" y="29161"/>
                  <a:pt x="1522817" y="0"/>
                </a:cubicBezTo>
                <a:cubicBezTo>
                  <a:pt x="1752651" y="-29161"/>
                  <a:pt x="1911668" y="36484"/>
                  <a:pt x="2239437" y="0"/>
                </a:cubicBezTo>
                <a:cubicBezTo>
                  <a:pt x="2567206" y="-36484"/>
                  <a:pt x="2521334" y="13614"/>
                  <a:pt x="2642535" y="0"/>
                </a:cubicBezTo>
                <a:cubicBezTo>
                  <a:pt x="2763736" y="-13614"/>
                  <a:pt x="3035785" y="75024"/>
                  <a:pt x="3280775" y="0"/>
                </a:cubicBezTo>
                <a:cubicBezTo>
                  <a:pt x="3525765" y="-75024"/>
                  <a:pt x="3776573" y="31064"/>
                  <a:pt x="3919014" y="0"/>
                </a:cubicBezTo>
                <a:cubicBezTo>
                  <a:pt x="4061455" y="-31064"/>
                  <a:pt x="4230596" y="46397"/>
                  <a:pt x="4400493" y="0"/>
                </a:cubicBezTo>
                <a:cubicBezTo>
                  <a:pt x="4570390" y="-46397"/>
                  <a:pt x="4898047" y="23617"/>
                  <a:pt x="5038732" y="0"/>
                </a:cubicBezTo>
                <a:cubicBezTo>
                  <a:pt x="5179417" y="-23617"/>
                  <a:pt x="5538615" y="58212"/>
                  <a:pt x="5676972" y="0"/>
                </a:cubicBezTo>
                <a:cubicBezTo>
                  <a:pt x="5815329" y="-58212"/>
                  <a:pt x="5957112" y="38467"/>
                  <a:pt x="6158451" y="0"/>
                </a:cubicBezTo>
                <a:cubicBezTo>
                  <a:pt x="6359790" y="-38467"/>
                  <a:pt x="6526177" y="47500"/>
                  <a:pt x="6875070" y="0"/>
                </a:cubicBezTo>
                <a:cubicBezTo>
                  <a:pt x="7223963" y="-47500"/>
                  <a:pt x="7512047" y="90297"/>
                  <a:pt x="7838028" y="0"/>
                </a:cubicBezTo>
                <a:cubicBezTo>
                  <a:pt x="7859686" y="158245"/>
                  <a:pt x="7787012" y="325330"/>
                  <a:pt x="7838028" y="461665"/>
                </a:cubicBezTo>
                <a:cubicBezTo>
                  <a:pt x="7654376" y="503321"/>
                  <a:pt x="7583896" y="422267"/>
                  <a:pt x="7356549" y="461665"/>
                </a:cubicBezTo>
                <a:cubicBezTo>
                  <a:pt x="7129202" y="501063"/>
                  <a:pt x="7055683" y="406108"/>
                  <a:pt x="6875070" y="461665"/>
                </a:cubicBezTo>
                <a:cubicBezTo>
                  <a:pt x="6694457" y="517222"/>
                  <a:pt x="6579115" y="453537"/>
                  <a:pt x="6393591" y="461665"/>
                </a:cubicBezTo>
                <a:cubicBezTo>
                  <a:pt x="6208067" y="469793"/>
                  <a:pt x="6079467" y="409678"/>
                  <a:pt x="5912113" y="461665"/>
                </a:cubicBezTo>
                <a:cubicBezTo>
                  <a:pt x="5744759" y="513652"/>
                  <a:pt x="5601678" y="418099"/>
                  <a:pt x="5509014" y="461665"/>
                </a:cubicBezTo>
                <a:cubicBezTo>
                  <a:pt x="5416350" y="505231"/>
                  <a:pt x="5265111" y="425326"/>
                  <a:pt x="5027535" y="461665"/>
                </a:cubicBezTo>
                <a:cubicBezTo>
                  <a:pt x="4789959" y="498004"/>
                  <a:pt x="4729475" y="445312"/>
                  <a:pt x="4546056" y="461665"/>
                </a:cubicBezTo>
                <a:cubicBezTo>
                  <a:pt x="4362637" y="478018"/>
                  <a:pt x="4109844" y="432581"/>
                  <a:pt x="3907817" y="461665"/>
                </a:cubicBezTo>
                <a:cubicBezTo>
                  <a:pt x="3705790" y="490749"/>
                  <a:pt x="3640869" y="404634"/>
                  <a:pt x="3426338" y="461665"/>
                </a:cubicBezTo>
                <a:cubicBezTo>
                  <a:pt x="3211807" y="518696"/>
                  <a:pt x="3067596" y="425934"/>
                  <a:pt x="2866479" y="461665"/>
                </a:cubicBezTo>
                <a:cubicBezTo>
                  <a:pt x="2665362" y="497396"/>
                  <a:pt x="2588337" y="420355"/>
                  <a:pt x="2463380" y="461665"/>
                </a:cubicBezTo>
                <a:cubicBezTo>
                  <a:pt x="2338423" y="502975"/>
                  <a:pt x="1973956" y="432144"/>
                  <a:pt x="1825141" y="461665"/>
                </a:cubicBezTo>
                <a:cubicBezTo>
                  <a:pt x="1676326" y="491186"/>
                  <a:pt x="1612377" y="430577"/>
                  <a:pt x="1500423" y="461665"/>
                </a:cubicBezTo>
                <a:cubicBezTo>
                  <a:pt x="1388469" y="492753"/>
                  <a:pt x="1183358" y="461221"/>
                  <a:pt x="1097324" y="461665"/>
                </a:cubicBezTo>
                <a:cubicBezTo>
                  <a:pt x="1011290" y="462109"/>
                  <a:pt x="706728" y="428130"/>
                  <a:pt x="537465" y="461665"/>
                </a:cubicBezTo>
                <a:cubicBezTo>
                  <a:pt x="368202" y="495200"/>
                  <a:pt x="141837" y="439260"/>
                  <a:pt x="0" y="461665"/>
                </a:cubicBezTo>
                <a:cubicBezTo>
                  <a:pt x="-45527" y="285259"/>
                  <a:pt x="5643" y="135019"/>
                  <a:pt x="0" y="0"/>
                </a:cubicBezTo>
                <a:close/>
              </a:path>
            </a:pathLst>
          </a:cu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xtLst>
              <a:ext uri="{C807C97D-BFC1-408E-A445-0C87EB9F89A2}">
                <ask:lineSketchStyleProps xmlns:ask="http://schemas.microsoft.com/office/drawing/2018/sketchyshapes" sd="2215279637">
                  <a:prstGeom prst="rect">
                    <a:avLst/>
                  </a:prstGeom>
                  <ask:type>
                    <ask:lineSketchScribble/>
                  </ask:type>
                </ask:lineSketchStyleProps>
              </a:ext>
            </a:extLst>
          </a:ln>
          <a:effectLst>
            <a:innerShdw blurRad="114300">
              <a:prstClr val="black"/>
            </a:innerShdw>
          </a:effectLst>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2400" spc="-35" dirty="0">
                <a:latin typeface="Verdana"/>
              </a:rPr>
              <a:t>RANDOM FOREST REGRESSION:-</a:t>
            </a:r>
          </a:p>
        </p:txBody>
      </p:sp>
      <p:sp>
        <p:nvSpPr>
          <p:cNvPr id="3" name="TextBox 2">
            <a:extLst>
              <a:ext uri="{FF2B5EF4-FFF2-40B4-BE49-F238E27FC236}">
                <a16:creationId xmlns:a16="http://schemas.microsoft.com/office/drawing/2014/main" id="{B4F64CBC-6751-6D48-29A8-8480FF69CF9D}"/>
              </a:ext>
            </a:extLst>
          </p:cNvPr>
          <p:cNvSpPr txBox="1"/>
          <p:nvPr/>
        </p:nvSpPr>
        <p:spPr>
          <a:xfrm>
            <a:off x="463795" y="598103"/>
            <a:ext cx="3834233" cy="855362"/>
          </a:xfrm>
          <a:prstGeom prst="rect">
            <a:avLst/>
          </a:prstGeom>
          <a:noFill/>
        </p:spPr>
        <p:txBody>
          <a:bodyPr wrap="square" rtlCol="0">
            <a:spAutoFit/>
          </a:bodyPr>
          <a:lstStyle/>
          <a:p>
            <a:pPr marL="11430">
              <a:lnSpc>
                <a:spcPct val="125000"/>
              </a:lnSpc>
              <a:spcBef>
                <a:spcPts val="110"/>
              </a:spcBef>
              <a:spcAft>
                <a:spcPts val="115"/>
              </a:spcAft>
            </a:pPr>
            <a:r>
              <a:rPr lang="en-US" sz="2000" b="1" i="0" dirty="0">
                <a:solidFill>
                  <a:srgbClr val="212121"/>
                </a:solidFill>
                <a:effectLst/>
                <a:latin typeface="Roboto" panose="02000000000000000000" pitchFamily="2" charset="0"/>
              </a:rPr>
              <a:t>Random Forest:-</a:t>
            </a:r>
            <a:endParaRPr lang="en-US" sz="2000" b="0" i="0" dirty="0">
              <a:solidFill>
                <a:srgbClr val="212121"/>
              </a:solidFill>
              <a:effectLst/>
              <a:latin typeface="Roboto" panose="02000000000000000000" pitchFamily="2" charset="0"/>
            </a:endParaRPr>
          </a:p>
          <a:p>
            <a:pPr marL="11430">
              <a:lnSpc>
                <a:spcPct val="125000"/>
              </a:lnSpc>
              <a:spcBef>
                <a:spcPts val="110"/>
              </a:spcBef>
              <a:spcAft>
                <a:spcPts val="115"/>
              </a:spcAft>
            </a:pPr>
            <a:endParaRPr lang="en-US" sz="2000" b="0" i="0" dirty="0">
              <a:solidFill>
                <a:srgbClr val="212121"/>
              </a:solidFill>
              <a:effectLst/>
              <a:latin typeface="Roboto" panose="02000000000000000000" pitchFamily="2" charset="0"/>
            </a:endParaRPr>
          </a:p>
        </p:txBody>
      </p:sp>
      <p:sp>
        <p:nvSpPr>
          <p:cNvPr id="4" name="TextBox 3">
            <a:extLst>
              <a:ext uri="{FF2B5EF4-FFF2-40B4-BE49-F238E27FC236}">
                <a16:creationId xmlns:a16="http://schemas.microsoft.com/office/drawing/2014/main" id="{3AA6F947-37E6-B6D5-D32B-E52E130BFD97}"/>
              </a:ext>
            </a:extLst>
          </p:cNvPr>
          <p:cNvSpPr txBox="1"/>
          <p:nvPr/>
        </p:nvSpPr>
        <p:spPr>
          <a:xfrm>
            <a:off x="474108" y="1009071"/>
            <a:ext cx="8195784" cy="738664"/>
          </a:xfrm>
          <a:prstGeom prst="rect">
            <a:avLst/>
          </a:prstGeom>
          <a:noFill/>
        </p:spPr>
        <p:txBody>
          <a:bodyPr wrap="square">
            <a:spAutoFit/>
          </a:bodyPr>
          <a:lstStyle/>
          <a:p>
            <a:pPr marL="285750" indent="-285750" algn="l">
              <a:buFont typeface="Wingdings" panose="05000000000000000000" pitchFamily="2" charset="2"/>
              <a:buChar char="§"/>
            </a:pPr>
            <a:r>
              <a:rPr lang="en-US" dirty="0">
                <a:solidFill>
                  <a:srgbClr val="202124"/>
                </a:solidFill>
                <a:latin typeface="arial" panose="020B0604020202020204" pitchFamily="34" charset="0"/>
              </a:rPr>
              <a:t>The random forest is a classification algorithm consisting of many decisions trees. It uses bagging and feature randomness when building each individual tree to try to create an uncorrelated forest of trees whose prediction by committee is more accurate than that of any individual tree.</a:t>
            </a:r>
          </a:p>
        </p:txBody>
      </p:sp>
      <p:sp>
        <p:nvSpPr>
          <p:cNvPr id="6" name="TextBox 5">
            <a:extLst>
              <a:ext uri="{FF2B5EF4-FFF2-40B4-BE49-F238E27FC236}">
                <a16:creationId xmlns:a16="http://schemas.microsoft.com/office/drawing/2014/main" id="{D8CC2A55-23BC-FAEF-3C58-ACA227880806}"/>
              </a:ext>
            </a:extLst>
          </p:cNvPr>
          <p:cNvSpPr txBox="1"/>
          <p:nvPr/>
        </p:nvSpPr>
        <p:spPr>
          <a:xfrm>
            <a:off x="3767684" y="1641216"/>
            <a:ext cx="4041681" cy="444994"/>
          </a:xfrm>
          <a:prstGeom prst="rect">
            <a:avLst/>
          </a:prstGeom>
          <a:noFill/>
        </p:spPr>
        <p:txBody>
          <a:bodyPr wrap="square" rtlCol="0">
            <a:spAutoFit/>
          </a:bodyPr>
          <a:lstStyle/>
          <a:p>
            <a:pPr marL="11430">
              <a:lnSpc>
                <a:spcPct val="125000"/>
              </a:lnSpc>
              <a:spcBef>
                <a:spcPts val="110"/>
              </a:spcBef>
              <a:spcAft>
                <a:spcPts val="115"/>
              </a:spcAft>
            </a:pPr>
            <a:r>
              <a:rPr lang="en-US" sz="2000" b="1" i="0" dirty="0">
                <a:solidFill>
                  <a:srgbClr val="212121"/>
                </a:solidFill>
                <a:effectLst/>
                <a:latin typeface="Roboto" panose="02000000000000000000" pitchFamily="2" charset="0"/>
              </a:rPr>
              <a:t>Random Forest </a:t>
            </a:r>
            <a:r>
              <a:rPr lang="en-US" sz="2000" b="1" dirty="0">
                <a:solidFill>
                  <a:srgbClr val="212121"/>
                </a:solidFill>
                <a:latin typeface="Roboto" panose="02000000000000000000" pitchFamily="2" charset="0"/>
              </a:rPr>
              <a:t>Value</a:t>
            </a:r>
            <a:endParaRPr lang="en-US" sz="2000" b="0" i="0" dirty="0">
              <a:solidFill>
                <a:srgbClr val="212121"/>
              </a:solidFill>
              <a:effectLst/>
              <a:latin typeface="Roboto" panose="02000000000000000000" pitchFamily="2" charset="0"/>
            </a:endParaRPr>
          </a:p>
        </p:txBody>
      </p:sp>
      <p:sp>
        <p:nvSpPr>
          <p:cNvPr id="7" name="TextBox 6">
            <a:extLst>
              <a:ext uri="{FF2B5EF4-FFF2-40B4-BE49-F238E27FC236}">
                <a16:creationId xmlns:a16="http://schemas.microsoft.com/office/drawing/2014/main" id="{6DD2838A-011F-6C6C-9725-9DC8CF06882A}"/>
              </a:ext>
            </a:extLst>
          </p:cNvPr>
          <p:cNvSpPr txBox="1"/>
          <p:nvPr/>
        </p:nvSpPr>
        <p:spPr>
          <a:xfrm>
            <a:off x="3743287" y="3370367"/>
            <a:ext cx="2635190" cy="738664"/>
          </a:xfrm>
          <a:prstGeom prst="rect">
            <a:avLst/>
          </a:prstGeom>
          <a:noFill/>
        </p:spPr>
        <p:txBody>
          <a:bodyPr wrap="square">
            <a:spAutoFit/>
          </a:bodyPr>
          <a:lstStyle/>
          <a:p>
            <a:r>
              <a:rPr lang="en-US" dirty="0"/>
              <a:t>R2 score value is 0.98 that means our model can capture most of the data variance.</a:t>
            </a:r>
          </a:p>
        </p:txBody>
      </p:sp>
      <p:sp>
        <p:nvSpPr>
          <p:cNvPr id="8" name="TextBox 7">
            <a:extLst>
              <a:ext uri="{FF2B5EF4-FFF2-40B4-BE49-F238E27FC236}">
                <a16:creationId xmlns:a16="http://schemas.microsoft.com/office/drawing/2014/main" id="{1DE9C0F9-67F8-61E7-E10B-BA73CCA26B07}"/>
              </a:ext>
            </a:extLst>
          </p:cNvPr>
          <p:cNvSpPr txBox="1"/>
          <p:nvPr/>
        </p:nvSpPr>
        <p:spPr>
          <a:xfrm>
            <a:off x="6340252" y="3361899"/>
            <a:ext cx="2635190" cy="738664"/>
          </a:xfrm>
          <a:prstGeom prst="rect">
            <a:avLst/>
          </a:prstGeom>
          <a:noFill/>
        </p:spPr>
        <p:txBody>
          <a:bodyPr wrap="square">
            <a:spAutoFit/>
          </a:bodyPr>
          <a:lstStyle/>
          <a:p>
            <a:r>
              <a:rPr lang="en-US" dirty="0"/>
              <a:t>R2 score value is 0.89 that means our model can capture most of the data variance.</a:t>
            </a:r>
          </a:p>
        </p:txBody>
      </p:sp>
      <p:sp>
        <p:nvSpPr>
          <p:cNvPr id="9" name="TextBox 8">
            <a:extLst>
              <a:ext uri="{FF2B5EF4-FFF2-40B4-BE49-F238E27FC236}">
                <a16:creationId xmlns:a16="http://schemas.microsoft.com/office/drawing/2014/main" id="{A3C4DA9A-6F70-9D92-7BD1-D46F13E34471}"/>
              </a:ext>
            </a:extLst>
          </p:cNvPr>
          <p:cNvSpPr txBox="1"/>
          <p:nvPr/>
        </p:nvSpPr>
        <p:spPr>
          <a:xfrm>
            <a:off x="3767684" y="3047095"/>
            <a:ext cx="2793704" cy="307777"/>
          </a:xfrm>
          <a:prstGeom prst="rect">
            <a:avLst/>
          </a:prstGeom>
          <a:noFill/>
        </p:spPr>
        <p:txBody>
          <a:bodyPr wrap="square">
            <a:spAutoFit/>
          </a:bodyPr>
          <a:lstStyle/>
          <a:p>
            <a:r>
              <a:rPr lang="en-US" b="1" dirty="0"/>
              <a:t>Model Score &amp; Training Value</a:t>
            </a:r>
          </a:p>
        </p:txBody>
      </p:sp>
      <p:sp>
        <p:nvSpPr>
          <p:cNvPr id="10" name="TextBox 9">
            <a:extLst>
              <a:ext uri="{FF2B5EF4-FFF2-40B4-BE49-F238E27FC236}">
                <a16:creationId xmlns:a16="http://schemas.microsoft.com/office/drawing/2014/main" id="{A3D2BBB1-9A8B-0808-422C-8EC9DAA91DF9}"/>
              </a:ext>
            </a:extLst>
          </p:cNvPr>
          <p:cNvSpPr txBox="1"/>
          <p:nvPr/>
        </p:nvSpPr>
        <p:spPr>
          <a:xfrm>
            <a:off x="6921695" y="3047096"/>
            <a:ext cx="1396464" cy="307777"/>
          </a:xfrm>
          <a:prstGeom prst="rect">
            <a:avLst/>
          </a:prstGeom>
          <a:noFill/>
        </p:spPr>
        <p:txBody>
          <a:bodyPr wrap="square">
            <a:spAutoFit/>
          </a:bodyPr>
          <a:lstStyle/>
          <a:p>
            <a:r>
              <a:rPr lang="en-US" b="1" dirty="0"/>
              <a:t>Testing Value</a:t>
            </a:r>
          </a:p>
        </p:txBody>
      </p:sp>
      <p:sp>
        <p:nvSpPr>
          <p:cNvPr id="15" name="TextBox 14">
            <a:extLst>
              <a:ext uri="{FF2B5EF4-FFF2-40B4-BE49-F238E27FC236}">
                <a16:creationId xmlns:a16="http://schemas.microsoft.com/office/drawing/2014/main" id="{30C79561-1044-3431-6525-89D36B6DAFC0}"/>
              </a:ext>
            </a:extLst>
          </p:cNvPr>
          <p:cNvSpPr txBox="1"/>
          <p:nvPr/>
        </p:nvSpPr>
        <p:spPr>
          <a:xfrm>
            <a:off x="1146321" y="4239886"/>
            <a:ext cx="1779623" cy="307777"/>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b="1" dirty="0">
                <a:solidFill>
                  <a:srgbClr val="008000"/>
                </a:solidFill>
                <a:effectLst/>
                <a:latin typeface="Courier New" panose="02070309020205020404" pitchFamily="49" charset="0"/>
              </a:rPr>
              <a:t>Heteroscedastic</a:t>
            </a:r>
            <a:endParaRPr lang="en-US" b="1" dirty="0">
              <a:solidFill>
                <a:srgbClr val="000000"/>
              </a:solidFill>
              <a:effectLst/>
              <a:latin typeface="Courier New" panose="02070309020205020404" pitchFamily="49" charset="0"/>
            </a:endParaRPr>
          </a:p>
        </p:txBody>
      </p:sp>
      <p:pic>
        <p:nvPicPr>
          <p:cNvPr id="11" name="Picture 10">
            <a:extLst>
              <a:ext uri="{FF2B5EF4-FFF2-40B4-BE49-F238E27FC236}">
                <a16:creationId xmlns:a16="http://schemas.microsoft.com/office/drawing/2014/main" id="{0DB8C8AE-6746-E832-DCB4-CDEF5C4FA343}"/>
              </a:ext>
            </a:extLst>
          </p:cNvPr>
          <p:cNvPicPr>
            <a:picLocks noChangeAspect="1"/>
          </p:cNvPicPr>
          <p:nvPr/>
        </p:nvPicPr>
        <p:blipFill>
          <a:blip r:embed="rId2"/>
          <a:stretch>
            <a:fillRect/>
          </a:stretch>
        </p:blipFill>
        <p:spPr>
          <a:xfrm>
            <a:off x="3877733" y="2118691"/>
            <a:ext cx="2289942" cy="892065"/>
          </a:xfrm>
          <a:prstGeom prst="rect">
            <a:avLst/>
          </a:prstGeom>
        </p:spPr>
      </p:pic>
      <p:pic>
        <p:nvPicPr>
          <p:cNvPr id="13" name="Picture 12">
            <a:extLst>
              <a:ext uri="{FF2B5EF4-FFF2-40B4-BE49-F238E27FC236}">
                <a16:creationId xmlns:a16="http://schemas.microsoft.com/office/drawing/2014/main" id="{B6F8C46B-07AD-8F31-3340-31C8AC60B130}"/>
              </a:ext>
            </a:extLst>
          </p:cNvPr>
          <p:cNvPicPr>
            <a:picLocks noChangeAspect="1"/>
          </p:cNvPicPr>
          <p:nvPr/>
        </p:nvPicPr>
        <p:blipFill>
          <a:blip r:embed="rId3"/>
          <a:stretch>
            <a:fillRect/>
          </a:stretch>
        </p:blipFill>
        <p:spPr>
          <a:xfrm>
            <a:off x="6428234" y="2093235"/>
            <a:ext cx="2716883" cy="964055"/>
          </a:xfrm>
          <a:prstGeom prst="rect">
            <a:avLst/>
          </a:prstGeom>
        </p:spPr>
      </p:pic>
      <p:pic>
        <p:nvPicPr>
          <p:cNvPr id="14" name="Picture 13">
            <a:extLst>
              <a:ext uri="{FF2B5EF4-FFF2-40B4-BE49-F238E27FC236}">
                <a16:creationId xmlns:a16="http://schemas.microsoft.com/office/drawing/2014/main" id="{1BC9E797-9DF2-64BB-9932-6D0E0C21BF9C}"/>
              </a:ext>
            </a:extLst>
          </p:cNvPr>
          <p:cNvPicPr>
            <a:picLocks noChangeAspect="1"/>
          </p:cNvPicPr>
          <p:nvPr/>
        </p:nvPicPr>
        <p:blipFill>
          <a:blip r:embed="rId4"/>
          <a:stretch>
            <a:fillRect/>
          </a:stretch>
        </p:blipFill>
        <p:spPr>
          <a:xfrm>
            <a:off x="558552" y="2118691"/>
            <a:ext cx="3076753" cy="2012666"/>
          </a:xfrm>
          <a:prstGeom prst="rect">
            <a:avLst/>
          </a:prstGeom>
        </p:spPr>
      </p:pic>
    </p:spTree>
    <p:extLst>
      <p:ext uri="{BB962C8B-B14F-4D97-AF65-F5344CB8AC3E}">
        <p14:creationId xmlns:p14="http://schemas.microsoft.com/office/powerpoint/2010/main" val="26727111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91044BD-09F4-77AC-560E-42B55ABB0AF2}"/>
              </a:ext>
            </a:extLst>
          </p:cNvPr>
          <p:cNvSpPr txBox="1"/>
          <p:nvPr/>
        </p:nvSpPr>
        <p:spPr>
          <a:xfrm>
            <a:off x="563335" y="405569"/>
            <a:ext cx="1400375" cy="461665"/>
          </a:xfrm>
          <a:custGeom>
            <a:avLst/>
            <a:gdLst>
              <a:gd name="connsiteX0" fmla="*/ 0 w 1400375"/>
              <a:gd name="connsiteY0" fmla="*/ 0 h 461665"/>
              <a:gd name="connsiteX1" fmla="*/ 452788 w 1400375"/>
              <a:gd name="connsiteY1" fmla="*/ 0 h 461665"/>
              <a:gd name="connsiteX2" fmla="*/ 905576 w 1400375"/>
              <a:gd name="connsiteY2" fmla="*/ 0 h 461665"/>
              <a:gd name="connsiteX3" fmla="*/ 1400375 w 1400375"/>
              <a:gd name="connsiteY3" fmla="*/ 0 h 461665"/>
              <a:gd name="connsiteX4" fmla="*/ 1400375 w 1400375"/>
              <a:gd name="connsiteY4" fmla="*/ 461665 h 461665"/>
              <a:gd name="connsiteX5" fmla="*/ 933583 w 1400375"/>
              <a:gd name="connsiteY5" fmla="*/ 461665 h 461665"/>
              <a:gd name="connsiteX6" fmla="*/ 480795 w 1400375"/>
              <a:gd name="connsiteY6" fmla="*/ 461665 h 461665"/>
              <a:gd name="connsiteX7" fmla="*/ 0 w 1400375"/>
              <a:gd name="connsiteY7" fmla="*/ 461665 h 461665"/>
              <a:gd name="connsiteX8" fmla="*/ 0 w 1400375"/>
              <a:gd name="connsiteY8" fmla="*/ 0 h 461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00375" h="461665" fill="none" extrusionOk="0">
                <a:moveTo>
                  <a:pt x="0" y="0"/>
                </a:moveTo>
                <a:cubicBezTo>
                  <a:pt x="225869" y="-35122"/>
                  <a:pt x="262231" y="26974"/>
                  <a:pt x="452788" y="0"/>
                </a:cubicBezTo>
                <a:cubicBezTo>
                  <a:pt x="643345" y="-26974"/>
                  <a:pt x="771690" y="34806"/>
                  <a:pt x="905576" y="0"/>
                </a:cubicBezTo>
                <a:cubicBezTo>
                  <a:pt x="1039462" y="-34806"/>
                  <a:pt x="1169753" y="15666"/>
                  <a:pt x="1400375" y="0"/>
                </a:cubicBezTo>
                <a:cubicBezTo>
                  <a:pt x="1404758" y="186830"/>
                  <a:pt x="1384083" y="336622"/>
                  <a:pt x="1400375" y="461665"/>
                </a:cubicBezTo>
                <a:cubicBezTo>
                  <a:pt x="1212942" y="495186"/>
                  <a:pt x="1057359" y="436052"/>
                  <a:pt x="933583" y="461665"/>
                </a:cubicBezTo>
                <a:cubicBezTo>
                  <a:pt x="809807" y="487278"/>
                  <a:pt x="655027" y="418951"/>
                  <a:pt x="480795" y="461665"/>
                </a:cubicBezTo>
                <a:cubicBezTo>
                  <a:pt x="306563" y="504379"/>
                  <a:pt x="227301" y="424014"/>
                  <a:pt x="0" y="461665"/>
                </a:cubicBezTo>
                <a:cubicBezTo>
                  <a:pt x="-40862" y="312703"/>
                  <a:pt x="31073" y="164524"/>
                  <a:pt x="0" y="0"/>
                </a:cubicBezTo>
                <a:close/>
              </a:path>
              <a:path w="1400375" h="461665" stroke="0" extrusionOk="0">
                <a:moveTo>
                  <a:pt x="0" y="0"/>
                </a:moveTo>
                <a:cubicBezTo>
                  <a:pt x="218587" y="-2956"/>
                  <a:pt x="250285" y="31840"/>
                  <a:pt x="480795" y="0"/>
                </a:cubicBezTo>
                <a:cubicBezTo>
                  <a:pt x="711306" y="-31840"/>
                  <a:pt x="714630" y="5666"/>
                  <a:pt x="919580" y="0"/>
                </a:cubicBezTo>
                <a:cubicBezTo>
                  <a:pt x="1124530" y="-5666"/>
                  <a:pt x="1161887" y="12964"/>
                  <a:pt x="1400375" y="0"/>
                </a:cubicBezTo>
                <a:cubicBezTo>
                  <a:pt x="1453862" y="114562"/>
                  <a:pt x="1369816" y="273895"/>
                  <a:pt x="1400375" y="461665"/>
                </a:cubicBezTo>
                <a:cubicBezTo>
                  <a:pt x="1275917" y="511058"/>
                  <a:pt x="1148156" y="441926"/>
                  <a:pt x="919580" y="461665"/>
                </a:cubicBezTo>
                <a:cubicBezTo>
                  <a:pt x="691004" y="481404"/>
                  <a:pt x="621564" y="436666"/>
                  <a:pt x="480795" y="461665"/>
                </a:cubicBezTo>
                <a:cubicBezTo>
                  <a:pt x="340026" y="486664"/>
                  <a:pt x="121617" y="421426"/>
                  <a:pt x="0" y="461665"/>
                </a:cubicBezTo>
                <a:cubicBezTo>
                  <a:pt x="-51112" y="318093"/>
                  <a:pt x="17606" y="92742"/>
                  <a:pt x="0" y="0"/>
                </a:cubicBezTo>
                <a:close/>
              </a:path>
            </a:pathLst>
          </a:cu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xtLst>
              <a:ext uri="{C807C97D-BFC1-408E-A445-0C87EB9F89A2}">
                <ask:lineSketchStyleProps xmlns:ask="http://schemas.microsoft.com/office/drawing/2018/sketchyshapes" sd="2215279637">
                  <a:prstGeom prst="rect">
                    <a:avLst/>
                  </a:prstGeom>
                  <ask:type>
                    <ask:lineSketchScribble/>
                  </ask:type>
                </ask:lineSketchStyleProps>
              </a:ext>
            </a:extLst>
          </a:ln>
          <a:effectLst>
            <a:innerShdw blurRad="114300">
              <a:prstClr val="black"/>
            </a:innerShdw>
          </a:effectLst>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2400" spc="-280" dirty="0">
                <a:latin typeface="Verdana"/>
              </a:rPr>
              <a:t>Agenda</a:t>
            </a:r>
            <a:r>
              <a:rPr lang="en-US" sz="2400" spc="-280" dirty="0">
                <a:latin typeface="Verdana"/>
                <a:cs typeface="Verdana"/>
              </a:rPr>
              <a:t>:-</a:t>
            </a:r>
            <a:endParaRPr lang="en-US" sz="2400" spc="-35" dirty="0">
              <a:latin typeface="Verdana"/>
            </a:endParaRPr>
          </a:p>
        </p:txBody>
      </p:sp>
      <p:sp>
        <p:nvSpPr>
          <p:cNvPr id="5" name="TextBox 4">
            <a:extLst>
              <a:ext uri="{FF2B5EF4-FFF2-40B4-BE49-F238E27FC236}">
                <a16:creationId xmlns:a16="http://schemas.microsoft.com/office/drawing/2014/main" id="{42B3A826-6A73-56BB-1023-BF124BFADBD9}"/>
              </a:ext>
            </a:extLst>
          </p:cNvPr>
          <p:cNvSpPr txBox="1"/>
          <p:nvPr/>
        </p:nvSpPr>
        <p:spPr>
          <a:xfrm>
            <a:off x="563335" y="1330779"/>
            <a:ext cx="7992835" cy="3176319"/>
          </a:xfrm>
          <a:prstGeom prst="rect">
            <a:avLst/>
          </a:prstGeom>
          <a:noFill/>
        </p:spPr>
        <p:txBody>
          <a:bodyPr wrap="square" rtlCol="0">
            <a:spAutoFit/>
          </a:bodyPr>
          <a:lstStyle/>
          <a:p>
            <a:r>
              <a:rPr lang="en-US" sz="1400" spc="-5" dirty="0">
                <a:latin typeface="+mj-lt"/>
                <a:cs typeface="Arial MT"/>
              </a:rPr>
              <a:t>To </a:t>
            </a:r>
            <a:r>
              <a:rPr lang="en-US" sz="1400" dirty="0">
                <a:latin typeface="+mj-lt"/>
                <a:cs typeface="Arial MT"/>
              </a:rPr>
              <a:t>discuss</a:t>
            </a:r>
            <a:r>
              <a:rPr lang="en-US" sz="1400" spc="-25" dirty="0">
                <a:latin typeface="+mj-lt"/>
                <a:cs typeface="Arial MT"/>
              </a:rPr>
              <a:t> </a:t>
            </a:r>
            <a:r>
              <a:rPr lang="en-US" sz="1400" dirty="0">
                <a:latin typeface="+mj-lt"/>
                <a:cs typeface="Arial MT"/>
              </a:rPr>
              <a:t>the</a:t>
            </a:r>
            <a:r>
              <a:rPr lang="en-US" sz="1400" spc="-30" dirty="0">
                <a:latin typeface="+mj-lt"/>
                <a:cs typeface="Arial MT"/>
              </a:rPr>
              <a:t> </a:t>
            </a:r>
            <a:r>
              <a:rPr lang="en-US" sz="1400" spc="-5" dirty="0">
                <a:latin typeface="+mj-lt"/>
                <a:cs typeface="Arial MT"/>
              </a:rPr>
              <a:t>analysis </a:t>
            </a:r>
            <a:r>
              <a:rPr lang="en-US" sz="1400" dirty="0">
                <a:latin typeface="+mj-lt"/>
                <a:cs typeface="Arial MT"/>
              </a:rPr>
              <a:t>of</a:t>
            </a:r>
            <a:r>
              <a:rPr lang="en-US" sz="1400" spc="5" dirty="0">
                <a:latin typeface="+mj-lt"/>
                <a:cs typeface="Arial MT"/>
              </a:rPr>
              <a:t> </a:t>
            </a:r>
            <a:r>
              <a:rPr lang="en-US" sz="1400" spc="-5" dirty="0">
                <a:latin typeface="+mj-lt"/>
                <a:cs typeface="Arial MT"/>
              </a:rPr>
              <a:t>given </a:t>
            </a:r>
            <a:r>
              <a:rPr lang="en-US" spc="-5" dirty="0">
                <a:latin typeface="+mj-lt"/>
              </a:rPr>
              <a:t>prediction of bike count required at each hour for the stable supply of rental bikes.</a:t>
            </a:r>
          </a:p>
          <a:p>
            <a:endParaRPr lang="en-US" spc="-5" dirty="0">
              <a:latin typeface="+mj-lt"/>
            </a:endParaRPr>
          </a:p>
          <a:p>
            <a:r>
              <a:rPr lang="en-US" spc="-5" dirty="0">
                <a:latin typeface="+mj-lt"/>
              </a:rPr>
              <a:t>We’ll be doing analysis of given data set in the following ways:-</a:t>
            </a:r>
          </a:p>
          <a:p>
            <a:pPr marL="285750" indent="-285750">
              <a:lnSpc>
                <a:spcPct val="150000"/>
              </a:lnSpc>
              <a:buFont typeface="Arial" panose="020B0604020202020204" pitchFamily="34" charset="0"/>
              <a:buChar char="•"/>
            </a:pPr>
            <a:r>
              <a:rPr lang="en-US" spc="-5" dirty="0">
                <a:latin typeface="+mj-lt"/>
              </a:rPr>
              <a:t>Problem statement</a:t>
            </a:r>
          </a:p>
          <a:p>
            <a:pPr marL="285750" indent="-285750">
              <a:lnSpc>
                <a:spcPct val="150000"/>
              </a:lnSpc>
              <a:buFont typeface="Arial" panose="020B0604020202020204" pitchFamily="34" charset="0"/>
              <a:buChar char="•"/>
            </a:pPr>
            <a:r>
              <a:rPr lang="en-US" spc="-5" dirty="0">
                <a:latin typeface="+mj-lt"/>
              </a:rPr>
              <a:t>Data Collection and Understating</a:t>
            </a:r>
          </a:p>
          <a:p>
            <a:pPr marL="285750" indent="-285750">
              <a:lnSpc>
                <a:spcPct val="150000"/>
              </a:lnSpc>
              <a:buFont typeface="Arial" panose="020B0604020202020204" pitchFamily="34" charset="0"/>
              <a:buChar char="•"/>
            </a:pPr>
            <a:r>
              <a:rPr lang="en-US" dirty="0">
                <a:latin typeface="+mj-lt"/>
              </a:rPr>
              <a:t>Data Wrangling &amp; Feature Engineering</a:t>
            </a:r>
          </a:p>
          <a:p>
            <a:pPr marL="285750" indent="-285750">
              <a:lnSpc>
                <a:spcPct val="150000"/>
              </a:lnSpc>
              <a:buFont typeface="Arial" panose="020B0604020202020204" pitchFamily="34" charset="0"/>
              <a:buChar char="•"/>
            </a:pPr>
            <a:r>
              <a:rPr lang="en-US" dirty="0">
                <a:latin typeface="+mj-lt"/>
              </a:rPr>
              <a:t>EDA</a:t>
            </a:r>
          </a:p>
          <a:p>
            <a:pPr marL="285750" indent="-285750">
              <a:lnSpc>
                <a:spcPct val="150000"/>
              </a:lnSpc>
              <a:buFont typeface="Arial" panose="020B0604020202020204" pitchFamily="34" charset="0"/>
              <a:buChar char="•"/>
            </a:pPr>
            <a:r>
              <a:rPr lang="en-US" dirty="0">
                <a:latin typeface="+mj-lt"/>
              </a:rPr>
              <a:t>Preparation of data for model building.</a:t>
            </a:r>
          </a:p>
          <a:p>
            <a:pPr marL="285750" indent="-285750">
              <a:lnSpc>
                <a:spcPct val="150000"/>
              </a:lnSpc>
              <a:buFont typeface="Arial" panose="020B0604020202020204" pitchFamily="34" charset="0"/>
              <a:buChar char="•"/>
            </a:pPr>
            <a:r>
              <a:rPr lang="en-US" dirty="0">
                <a:latin typeface="+mj-lt"/>
              </a:rPr>
              <a:t>Model Selection and Evaluation</a:t>
            </a:r>
          </a:p>
          <a:p>
            <a:pPr marL="285750" indent="-285750">
              <a:lnSpc>
                <a:spcPct val="150000"/>
              </a:lnSpc>
              <a:buFont typeface="Arial" panose="020B0604020202020204" pitchFamily="34" charset="0"/>
              <a:buChar char="•"/>
            </a:pPr>
            <a:r>
              <a:rPr lang="en-US" dirty="0">
                <a:latin typeface="+mj-lt"/>
              </a:rPr>
              <a:t>Conclusions</a:t>
            </a:r>
            <a:endParaRPr lang="en-US" spc="-5" dirty="0">
              <a:latin typeface="+mj-lt"/>
            </a:endParaRPr>
          </a:p>
        </p:txBody>
      </p:sp>
      <p:pic>
        <p:nvPicPr>
          <p:cNvPr id="3" name="Picture 2" descr="Icon&#10;&#10;Description automatically generated">
            <a:extLst>
              <a:ext uri="{FF2B5EF4-FFF2-40B4-BE49-F238E27FC236}">
                <a16:creationId xmlns:a16="http://schemas.microsoft.com/office/drawing/2014/main" id="{6A1E7DD8-5D66-99E7-EB52-727CA4C5FD2D}"/>
              </a:ext>
            </a:extLst>
          </p:cNvPr>
          <p:cNvPicPr>
            <a:picLocks noChangeAspect="1"/>
          </p:cNvPicPr>
          <p:nvPr/>
        </p:nvPicPr>
        <p:blipFill>
          <a:blip r:embed="rId2"/>
          <a:stretch>
            <a:fillRect/>
          </a:stretch>
        </p:blipFill>
        <p:spPr>
          <a:xfrm>
            <a:off x="5667457" y="1588036"/>
            <a:ext cx="3251941" cy="3251941"/>
          </a:xfrm>
          <a:prstGeom prst="rect">
            <a:avLst/>
          </a:prstGeom>
        </p:spPr>
      </p:pic>
    </p:spTree>
    <p:extLst>
      <p:ext uri="{BB962C8B-B14F-4D97-AF65-F5344CB8AC3E}">
        <p14:creationId xmlns:p14="http://schemas.microsoft.com/office/powerpoint/2010/main" val="275302611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1631CCB-E745-8970-1227-BDFC063D51CA}"/>
              </a:ext>
            </a:extLst>
          </p:cNvPr>
          <p:cNvSpPr txBox="1"/>
          <p:nvPr/>
        </p:nvSpPr>
        <p:spPr>
          <a:xfrm>
            <a:off x="480131" y="174640"/>
            <a:ext cx="7838028" cy="461665"/>
          </a:xfrm>
          <a:custGeom>
            <a:avLst/>
            <a:gdLst>
              <a:gd name="connsiteX0" fmla="*/ 0 w 7838028"/>
              <a:gd name="connsiteY0" fmla="*/ 0 h 461665"/>
              <a:gd name="connsiteX1" fmla="*/ 481479 w 7838028"/>
              <a:gd name="connsiteY1" fmla="*/ 0 h 461665"/>
              <a:gd name="connsiteX2" fmla="*/ 806197 w 7838028"/>
              <a:gd name="connsiteY2" fmla="*/ 0 h 461665"/>
              <a:gd name="connsiteX3" fmla="*/ 1522817 w 7838028"/>
              <a:gd name="connsiteY3" fmla="*/ 0 h 461665"/>
              <a:gd name="connsiteX4" fmla="*/ 2004296 w 7838028"/>
              <a:gd name="connsiteY4" fmla="*/ 0 h 461665"/>
              <a:gd name="connsiteX5" fmla="*/ 2642535 w 7838028"/>
              <a:gd name="connsiteY5" fmla="*/ 0 h 461665"/>
              <a:gd name="connsiteX6" fmla="*/ 3045634 w 7838028"/>
              <a:gd name="connsiteY6" fmla="*/ 0 h 461665"/>
              <a:gd name="connsiteX7" fmla="*/ 3762253 w 7838028"/>
              <a:gd name="connsiteY7" fmla="*/ 0 h 461665"/>
              <a:gd name="connsiteX8" fmla="*/ 4243732 w 7838028"/>
              <a:gd name="connsiteY8" fmla="*/ 0 h 461665"/>
              <a:gd name="connsiteX9" fmla="*/ 4646831 w 7838028"/>
              <a:gd name="connsiteY9" fmla="*/ 0 h 461665"/>
              <a:gd name="connsiteX10" fmla="*/ 5128310 w 7838028"/>
              <a:gd name="connsiteY10" fmla="*/ 0 h 461665"/>
              <a:gd name="connsiteX11" fmla="*/ 5766549 w 7838028"/>
              <a:gd name="connsiteY11" fmla="*/ 0 h 461665"/>
              <a:gd name="connsiteX12" fmla="*/ 6326408 w 7838028"/>
              <a:gd name="connsiteY12" fmla="*/ 0 h 461665"/>
              <a:gd name="connsiteX13" fmla="*/ 6807887 w 7838028"/>
              <a:gd name="connsiteY13" fmla="*/ 0 h 461665"/>
              <a:gd name="connsiteX14" fmla="*/ 7838028 w 7838028"/>
              <a:gd name="connsiteY14" fmla="*/ 0 h 461665"/>
              <a:gd name="connsiteX15" fmla="*/ 7838028 w 7838028"/>
              <a:gd name="connsiteY15" fmla="*/ 461665 h 461665"/>
              <a:gd name="connsiteX16" fmla="*/ 7278169 w 7838028"/>
              <a:gd name="connsiteY16" fmla="*/ 461665 h 461665"/>
              <a:gd name="connsiteX17" fmla="*/ 6561549 w 7838028"/>
              <a:gd name="connsiteY17" fmla="*/ 461665 h 461665"/>
              <a:gd name="connsiteX18" fmla="*/ 6001690 w 7838028"/>
              <a:gd name="connsiteY18" fmla="*/ 461665 h 461665"/>
              <a:gd name="connsiteX19" fmla="*/ 5363451 w 7838028"/>
              <a:gd name="connsiteY19" fmla="*/ 461665 h 461665"/>
              <a:gd name="connsiteX20" fmla="*/ 4881972 w 7838028"/>
              <a:gd name="connsiteY20" fmla="*/ 461665 h 461665"/>
              <a:gd name="connsiteX21" fmla="*/ 4557253 w 7838028"/>
              <a:gd name="connsiteY21" fmla="*/ 461665 h 461665"/>
              <a:gd name="connsiteX22" fmla="*/ 4232535 w 7838028"/>
              <a:gd name="connsiteY22" fmla="*/ 461665 h 461665"/>
              <a:gd name="connsiteX23" fmla="*/ 3751056 w 7838028"/>
              <a:gd name="connsiteY23" fmla="*/ 461665 h 461665"/>
              <a:gd name="connsiteX24" fmla="*/ 3034437 w 7838028"/>
              <a:gd name="connsiteY24" fmla="*/ 461665 h 461665"/>
              <a:gd name="connsiteX25" fmla="*/ 2709718 w 7838028"/>
              <a:gd name="connsiteY25" fmla="*/ 461665 h 461665"/>
              <a:gd name="connsiteX26" fmla="*/ 2228239 w 7838028"/>
              <a:gd name="connsiteY26" fmla="*/ 461665 h 461665"/>
              <a:gd name="connsiteX27" fmla="*/ 1511620 w 7838028"/>
              <a:gd name="connsiteY27" fmla="*/ 461665 h 461665"/>
              <a:gd name="connsiteX28" fmla="*/ 1108521 w 7838028"/>
              <a:gd name="connsiteY28" fmla="*/ 461665 h 461665"/>
              <a:gd name="connsiteX29" fmla="*/ 548662 w 7838028"/>
              <a:gd name="connsiteY29" fmla="*/ 461665 h 461665"/>
              <a:gd name="connsiteX30" fmla="*/ 0 w 7838028"/>
              <a:gd name="connsiteY30" fmla="*/ 461665 h 461665"/>
              <a:gd name="connsiteX31" fmla="*/ 0 w 7838028"/>
              <a:gd name="connsiteY31" fmla="*/ 0 h 461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7838028" h="461665" fill="none" extrusionOk="0">
                <a:moveTo>
                  <a:pt x="0" y="0"/>
                </a:moveTo>
                <a:cubicBezTo>
                  <a:pt x="182607" y="-40506"/>
                  <a:pt x="335279" y="8108"/>
                  <a:pt x="481479" y="0"/>
                </a:cubicBezTo>
                <a:cubicBezTo>
                  <a:pt x="627679" y="-8108"/>
                  <a:pt x="647186" y="21092"/>
                  <a:pt x="806197" y="0"/>
                </a:cubicBezTo>
                <a:cubicBezTo>
                  <a:pt x="965208" y="-21092"/>
                  <a:pt x="1323257" y="75698"/>
                  <a:pt x="1522817" y="0"/>
                </a:cubicBezTo>
                <a:cubicBezTo>
                  <a:pt x="1722377" y="-75698"/>
                  <a:pt x="1856174" y="30962"/>
                  <a:pt x="2004296" y="0"/>
                </a:cubicBezTo>
                <a:cubicBezTo>
                  <a:pt x="2152418" y="-30962"/>
                  <a:pt x="2473127" y="75157"/>
                  <a:pt x="2642535" y="0"/>
                </a:cubicBezTo>
                <a:cubicBezTo>
                  <a:pt x="2811943" y="-75157"/>
                  <a:pt x="2925205" y="17086"/>
                  <a:pt x="3045634" y="0"/>
                </a:cubicBezTo>
                <a:cubicBezTo>
                  <a:pt x="3166063" y="-17086"/>
                  <a:pt x="3584999" y="34931"/>
                  <a:pt x="3762253" y="0"/>
                </a:cubicBezTo>
                <a:cubicBezTo>
                  <a:pt x="3939507" y="-34931"/>
                  <a:pt x="4128309" y="24229"/>
                  <a:pt x="4243732" y="0"/>
                </a:cubicBezTo>
                <a:cubicBezTo>
                  <a:pt x="4359155" y="-24229"/>
                  <a:pt x="4501193" y="23580"/>
                  <a:pt x="4646831" y="0"/>
                </a:cubicBezTo>
                <a:cubicBezTo>
                  <a:pt x="4792469" y="-23580"/>
                  <a:pt x="5015171" y="56312"/>
                  <a:pt x="5128310" y="0"/>
                </a:cubicBezTo>
                <a:cubicBezTo>
                  <a:pt x="5241449" y="-56312"/>
                  <a:pt x="5608848" y="50944"/>
                  <a:pt x="5766549" y="0"/>
                </a:cubicBezTo>
                <a:cubicBezTo>
                  <a:pt x="5924250" y="-50944"/>
                  <a:pt x="6143849" y="49121"/>
                  <a:pt x="6326408" y="0"/>
                </a:cubicBezTo>
                <a:cubicBezTo>
                  <a:pt x="6508967" y="-49121"/>
                  <a:pt x="6584517" y="6204"/>
                  <a:pt x="6807887" y="0"/>
                </a:cubicBezTo>
                <a:cubicBezTo>
                  <a:pt x="7031257" y="-6204"/>
                  <a:pt x="7496646" y="105655"/>
                  <a:pt x="7838028" y="0"/>
                </a:cubicBezTo>
                <a:cubicBezTo>
                  <a:pt x="7845120" y="142619"/>
                  <a:pt x="7820120" y="286105"/>
                  <a:pt x="7838028" y="461665"/>
                </a:cubicBezTo>
                <a:cubicBezTo>
                  <a:pt x="7676536" y="506667"/>
                  <a:pt x="7423895" y="426438"/>
                  <a:pt x="7278169" y="461665"/>
                </a:cubicBezTo>
                <a:cubicBezTo>
                  <a:pt x="7132443" y="496892"/>
                  <a:pt x="6740529" y="401825"/>
                  <a:pt x="6561549" y="461665"/>
                </a:cubicBezTo>
                <a:cubicBezTo>
                  <a:pt x="6382569" y="521505"/>
                  <a:pt x="6145170" y="420651"/>
                  <a:pt x="6001690" y="461665"/>
                </a:cubicBezTo>
                <a:cubicBezTo>
                  <a:pt x="5858210" y="502679"/>
                  <a:pt x="5622402" y="395804"/>
                  <a:pt x="5363451" y="461665"/>
                </a:cubicBezTo>
                <a:cubicBezTo>
                  <a:pt x="5104500" y="527526"/>
                  <a:pt x="5015228" y="432790"/>
                  <a:pt x="4881972" y="461665"/>
                </a:cubicBezTo>
                <a:cubicBezTo>
                  <a:pt x="4748716" y="490540"/>
                  <a:pt x="4657773" y="452669"/>
                  <a:pt x="4557253" y="461665"/>
                </a:cubicBezTo>
                <a:cubicBezTo>
                  <a:pt x="4456733" y="470661"/>
                  <a:pt x="4379991" y="436707"/>
                  <a:pt x="4232535" y="461665"/>
                </a:cubicBezTo>
                <a:cubicBezTo>
                  <a:pt x="4085079" y="486623"/>
                  <a:pt x="3847499" y="426836"/>
                  <a:pt x="3751056" y="461665"/>
                </a:cubicBezTo>
                <a:cubicBezTo>
                  <a:pt x="3654613" y="496494"/>
                  <a:pt x="3196896" y="422982"/>
                  <a:pt x="3034437" y="461665"/>
                </a:cubicBezTo>
                <a:cubicBezTo>
                  <a:pt x="2871978" y="500348"/>
                  <a:pt x="2838243" y="427156"/>
                  <a:pt x="2709718" y="461665"/>
                </a:cubicBezTo>
                <a:cubicBezTo>
                  <a:pt x="2581193" y="496174"/>
                  <a:pt x="2399157" y="432840"/>
                  <a:pt x="2228239" y="461665"/>
                </a:cubicBezTo>
                <a:cubicBezTo>
                  <a:pt x="2057321" y="490490"/>
                  <a:pt x="1776188" y="436698"/>
                  <a:pt x="1511620" y="461665"/>
                </a:cubicBezTo>
                <a:cubicBezTo>
                  <a:pt x="1247052" y="486632"/>
                  <a:pt x="1303380" y="458252"/>
                  <a:pt x="1108521" y="461665"/>
                </a:cubicBezTo>
                <a:cubicBezTo>
                  <a:pt x="913662" y="465078"/>
                  <a:pt x="727885" y="448223"/>
                  <a:pt x="548662" y="461665"/>
                </a:cubicBezTo>
                <a:cubicBezTo>
                  <a:pt x="369439" y="475107"/>
                  <a:pt x="152207" y="430633"/>
                  <a:pt x="0" y="461665"/>
                </a:cubicBezTo>
                <a:cubicBezTo>
                  <a:pt x="-31649" y="320074"/>
                  <a:pt x="44461" y="189326"/>
                  <a:pt x="0" y="0"/>
                </a:cubicBezTo>
                <a:close/>
              </a:path>
              <a:path w="7838028" h="461665" stroke="0" extrusionOk="0">
                <a:moveTo>
                  <a:pt x="0" y="0"/>
                </a:moveTo>
                <a:cubicBezTo>
                  <a:pt x="186407" y="-38167"/>
                  <a:pt x="465008" y="34477"/>
                  <a:pt x="638239" y="0"/>
                </a:cubicBezTo>
                <a:cubicBezTo>
                  <a:pt x="811470" y="-34477"/>
                  <a:pt x="944557" y="1337"/>
                  <a:pt x="1041338" y="0"/>
                </a:cubicBezTo>
                <a:cubicBezTo>
                  <a:pt x="1138119" y="-1337"/>
                  <a:pt x="1292983" y="29161"/>
                  <a:pt x="1522817" y="0"/>
                </a:cubicBezTo>
                <a:cubicBezTo>
                  <a:pt x="1752651" y="-29161"/>
                  <a:pt x="1911668" y="36484"/>
                  <a:pt x="2239437" y="0"/>
                </a:cubicBezTo>
                <a:cubicBezTo>
                  <a:pt x="2567206" y="-36484"/>
                  <a:pt x="2521334" y="13614"/>
                  <a:pt x="2642535" y="0"/>
                </a:cubicBezTo>
                <a:cubicBezTo>
                  <a:pt x="2763736" y="-13614"/>
                  <a:pt x="3035785" y="75024"/>
                  <a:pt x="3280775" y="0"/>
                </a:cubicBezTo>
                <a:cubicBezTo>
                  <a:pt x="3525765" y="-75024"/>
                  <a:pt x="3776573" y="31064"/>
                  <a:pt x="3919014" y="0"/>
                </a:cubicBezTo>
                <a:cubicBezTo>
                  <a:pt x="4061455" y="-31064"/>
                  <a:pt x="4230596" y="46397"/>
                  <a:pt x="4400493" y="0"/>
                </a:cubicBezTo>
                <a:cubicBezTo>
                  <a:pt x="4570390" y="-46397"/>
                  <a:pt x="4898047" y="23617"/>
                  <a:pt x="5038732" y="0"/>
                </a:cubicBezTo>
                <a:cubicBezTo>
                  <a:pt x="5179417" y="-23617"/>
                  <a:pt x="5538615" y="58212"/>
                  <a:pt x="5676972" y="0"/>
                </a:cubicBezTo>
                <a:cubicBezTo>
                  <a:pt x="5815329" y="-58212"/>
                  <a:pt x="5957112" y="38467"/>
                  <a:pt x="6158451" y="0"/>
                </a:cubicBezTo>
                <a:cubicBezTo>
                  <a:pt x="6359790" y="-38467"/>
                  <a:pt x="6526177" y="47500"/>
                  <a:pt x="6875070" y="0"/>
                </a:cubicBezTo>
                <a:cubicBezTo>
                  <a:pt x="7223963" y="-47500"/>
                  <a:pt x="7512047" y="90297"/>
                  <a:pt x="7838028" y="0"/>
                </a:cubicBezTo>
                <a:cubicBezTo>
                  <a:pt x="7859686" y="158245"/>
                  <a:pt x="7787012" y="325330"/>
                  <a:pt x="7838028" y="461665"/>
                </a:cubicBezTo>
                <a:cubicBezTo>
                  <a:pt x="7654376" y="503321"/>
                  <a:pt x="7583896" y="422267"/>
                  <a:pt x="7356549" y="461665"/>
                </a:cubicBezTo>
                <a:cubicBezTo>
                  <a:pt x="7129202" y="501063"/>
                  <a:pt x="7055683" y="406108"/>
                  <a:pt x="6875070" y="461665"/>
                </a:cubicBezTo>
                <a:cubicBezTo>
                  <a:pt x="6694457" y="517222"/>
                  <a:pt x="6579115" y="453537"/>
                  <a:pt x="6393591" y="461665"/>
                </a:cubicBezTo>
                <a:cubicBezTo>
                  <a:pt x="6208067" y="469793"/>
                  <a:pt x="6079467" y="409678"/>
                  <a:pt x="5912113" y="461665"/>
                </a:cubicBezTo>
                <a:cubicBezTo>
                  <a:pt x="5744759" y="513652"/>
                  <a:pt x="5601678" y="418099"/>
                  <a:pt x="5509014" y="461665"/>
                </a:cubicBezTo>
                <a:cubicBezTo>
                  <a:pt x="5416350" y="505231"/>
                  <a:pt x="5265111" y="425326"/>
                  <a:pt x="5027535" y="461665"/>
                </a:cubicBezTo>
                <a:cubicBezTo>
                  <a:pt x="4789959" y="498004"/>
                  <a:pt x="4729475" y="445312"/>
                  <a:pt x="4546056" y="461665"/>
                </a:cubicBezTo>
                <a:cubicBezTo>
                  <a:pt x="4362637" y="478018"/>
                  <a:pt x="4109844" y="432581"/>
                  <a:pt x="3907817" y="461665"/>
                </a:cubicBezTo>
                <a:cubicBezTo>
                  <a:pt x="3705790" y="490749"/>
                  <a:pt x="3640869" y="404634"/>
                  <a:pt x="3426338" y="461665"/>
                </a:cubicBezTo>
                <a:cubicBezTo>
                  <a:pt x="3211807" y="518696"/>
                  <a:pt x="3067596" y="425934"/>
                  <a:pt x="2866479" y="461665"/>
                </a:cubicBezTo>
                <a:cubicBezTo>
                  <a:pt x="2665362" y="497396"/>
                  <a:pt x="2588337" y="420355"/>
                  <a:pt x="2463380" y="461665"/>
                </a:cubicBezTo>
                <a:cubicBezTo>
                  <a:pt x="2338423" y="502975"/>
                  <a:pt x="1973956" y="432144"/>
                  <a:pt x="1825141" y="461665"/>
                </a:cubicBezTo>
                <a:cubicBezTo>
                  <a:pt x="1676326" y="491186"/>
                  <a:pt x="1612377" y="430577"/>
                  <a:pt x="1500423" y="461665"/>
                </a:cubicBezTo>
                <a:cubicBezTo>
                  <a:pt x="1388469" y="492753"/>
                  <a:pt x="1183358" y="461221"/>
                  <a:pt x="1097324" y="461665"/>
                </a:cubicBezTo>
                <a:cubicBezTo>
                  <a:pt x="1011290" y="462109"/>
                  <a:pt x="706728" y="428130"/>
                  <a:pt x="537465" y="461665"/>
                </a:cubicBezTo>
                <a:cubicBezTo>
                  <a:pt x="368202" y="495200"/>
                  <a:pt x="141837" y="439260"/>
                  <a:pt x="0" y="461665"/>
                </a:cubicBezTo>
                <a:cubicBezTo>
                  <a:pt x="-45527" y="285259"/>
                  <a:pt x="5643" y="135019"/>
                  <a:pt x="0" y="0"/>
                </a:cubicBezTo>
                <a:close/>
              </a:path>
            </a:pathLst>
          </a:cu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xtLst>
              <a:ext uri="{C807C97D-BFC1-408E-A445-0C87EB9F89A2}">
                <ask:lineSketchStyleProps xmlns:ask="http://schemas.microsoft.com/office/drawing/2018/sketchyshapes" sd="2215279637">
                  <a:prstGeom prst="rect">
                    <a:avLst/>
                  </a:prstGeom>
                  <ask:type>
                    <ask:lineSketchScribble/>
                  </ask:type>
                </ask:lineSketchStyleProps>
              </a:ext>
            </a:extLst>
          </a:ln>
          <a:effectLst>
            <a:innerShdw blurRad="114300">
              <a:prstClr val="black"/>
            </a:innerShdw>
          </a:effectLst>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2400" spc="-35" dirty="0">
                <a:latin typeface="Verdana"/>
              </a:rPr>
              <a:t>REGRESSION IMPORTANCE :-</a:t>
            </a:r>
          </a:p>
        </p:txBody>
      </p:sp>
      <p:sp>
        <p:nvSpPr>
          <p:cNvPr id="3" name="TextBox 2">
            <a:extLst>
              <a:ext uri="{FF2B5EF4-FFF2-40B4-BE49-F238E27FC236}">
                <a16:creationId xmlns:a16="http://schemas.microsoft.com/office/drawing/2014/main" id="{B4F64CBC-6751-6D48-29A8-8480FF69CF9D}"/>
              </a:ext>
            </a:extLst>
          </p:cNvPr>
          <p:cNvSpPr txBox="1"/>
          <p:nvPr/>
        </p:nvSpPr>
        <p:spPr>
          <a:xfrm>
            <a:off x="463795" y="598103"/>
            <a:ext cx="7571072" cy="634148"/>
          </a:xfrm>
          <a:prstGeom prst="rect">
            <a:avLst/>
          </a:prstGeom>
          <a:noFill/>
        </p:spPr>
        <p:txBody>
          <a:bodyPr wrap="square" rtlCol="0">
            <a:spAutoFit/>
          </a:bodyPr>
          <a:lstStyle/>
          <a:p>
            <a:pPr marL="11430">
              <a:lnSpc>
                <a:spcPct val="125000"/>
              </a:lnSpc>
              <a:spcBef>
                <a:spcPts val="110"/>
              </a:spcBef>
              <a:spcAft>
                <a:spcPts val="115"/>
              </a:spcAft>
            </a:pPr>
            <a:r>
              <a:rPr lang="en-US" b="1" dirty="0">
                <a:solidFill>
                  <a:srgbClr val="212121"/>
                </a:solidFill>
                <a:latin typeface="Roboto" panose="02000000000000000000" pitchFamily="2" charset="0"/>
              </a:rPr>
              <a:t>Feature Importance</a:t>
            </a:r>
            <a:r>
              <a:rPr lang="en-US" b="1" i="0" dirty="0">
                <a:solidFill>
                  <a:srgbClr val="212121"/>
                </a:solidFill>
                <a:effectLst/>
                <a:latin typeface="Roboto" panose="02000000000000000000" pitchFamily="2" charset="0"/>
              </a:rPr>
              <a:t>:-</a:t>
            </a:r>
            <a:endParaRPr lang="en-US" b="0" i="0" dirty="0">
              <a:solidFill>
                <a:srgbClr val="212121"/>
              </a:solidFill>
              <a:effectLst/>
              <a:latin typeface="Roboto" panose="02000000000000000000" pitchFamily="2" charset="0"/>
            </a:endParaRPr>
          </a:p>
          <a:p>
            <a:pPr marL="11430">
              <a:lnSpc>
                <a:spcPct val="125000"/>
              </a:lnSpc>
              <a:spcBef>
                <a:spcPts val="110"/>
              </a:spcBef>
              <a:spcAft>
                <a:spcPts val="115"/>
              </a:spcAft>
            </a:pPr>
            <a:endParaRPr lang="en-US" b="0" i="0" dirty="0">
              <a:solidFill>
                <a:srgbClr val="212121"/>
              </a:solidFill>
              <a:effectLst/>
              <a:latin typeface="Roboto" panose="02000000000000000000" pitchFamily="2" charset="0"/>
            </a:endParaRPr>
          </a:p>
        </p:txBody>
      </p:sp>
      <p:sp>
        <p:nvSpPr>
          <p:cNvPr id="4" name="TextBox 3">
            <a:extLst>
              <a:ext uri="{FF2B5EF4-FFF2-40B4-BE49-F238E27FC236}">
                <a16:creationId xmlns:a16="http://schemas.microsoft.com/office/drawing/2014/main" id="{3AA6F947-37E6-B6D5-D32B-E52E130BFD97}"/>
              </a:ext>
            </a:extLst>
          </p:cNvPr>
          <p:cNvSpPr txBox="1"/>
          <p:nvPr/>
        </p:nvSpPr>
        <p:spPr>
          <a:xfrm>
            <a:off x="463795" y="907160"/>
            <a:ext cx="8195784" cy="523220"/>
          </a:xfrm>
          <a:prstGeom prst="rect">
            <a:avLst/>
          </a:prstGeom>
          <a:noFill/>
        </p:spPr>
        <p:txBody>
          <a:bodyPr wrap="square">
            <a:spAutoFit/>
          </a:bodyPr>
          <a:lstStyle/>
          <a:p>
            <a:pPr marL="285750" indent="-285750" algn="l">
              <a:buFont typeface="Wingdings" panose="05000000000000000000" pitchFamily="2" charset="2"/>
              <a:buChar char="§"/>
            </a:pPr>
            <a:r>
              <a:rPr lang="en-US" dirty="0">
                <a:solidFill>
                  <a:srgbClr val="202124"/>
                </a:solidFill>
                <a:latin typeface="arial" panose="020B0604020202020204" pitchFamily="34" charset="0"/>
              </a:rPr>
              <a:t>From the below Dataset we can understand the important features which will important and impact the most with respect to the dependent variable ‘</a:t>
            </a:r>
            <a:r>
              <a:rPr lang="en-US" b="0" i="0" dirty="0" err="1">
                <a:solidFill>
                  <a:srgbClr val="212121"/>
                </a:solidFill>
                <a:effectLst/>
                <a:latin typeface="Courier New" panose="02070309020205020404" pitchFamily="49" charset="0"/>
              </a:rPr>
              <a:t>Rented_Bike_Count</a:t>
            </a:r>
            <a:r>
              <a:rPr lang="en-US" b="0" i="0" dirty="0">
                <a:solidFill>
                  <a:srgbClr val="212121"/>
                </a:solidFill>
                <a:effectLst/>
                <a:latin typeface="Courier New" panose="02070309020205020404" pitchFamily="49" charset="0"/>
              </a:rPr>
              <a:t>’</a:t>
            </a:r>
            <a:endParaRPr lang="en-US" dirty="0">
              <a:solidFill>
                <a:srgbClr val="202124"/>
              </a:solidFill>
              <a:latin typeface="arial" panose="020B0604020202020204" pitchFamily="34" charset="0"/>
            </a:endParaRPr>
          </a:p>
        </p:txBody>
      </p:sp>
      <p:pic>
        <p:nvPicPr>
          <p:cNvPr id="12" name="Picture 11">
            <a:extLst>
              <a:ext uri="{FF2B5EF4-FFF2-40B4-BE49-F238E27FC236}">
                <a16:creationId xmlns:a16="http://schemas.microsoft.com/office/drawing/2014/main" id="{515D5A49-6387-E63A-A5F2-358606B493D7}"/>
              </a:ext>
            </a:extLst>
          </p:cNvPr>
          <p:cNvPicPr>
            <a:picLocks noChangeAspect="1"/>
          </p:cNvPicPr>
          <p:nvPr/>
        </p:nvPicPr>
        <p:blipFill rotWithShape="1">
          <a:blip r:embed="rId2"/>
          <a:srcRect l="1395" t="-1331" r="362" b="18860"/>
          <a:stretch/>
        </p:blipFill>
        <p:spPr>
          <a:xfrm>
            <a:off x="844058" y="1429397"/>
            <a:ext cx="3296142" cy="3308321"/>
          </a:xfrm>
          <a:prstGeom prst="rect">
            <a:avLst/>
          </a:prstGeom>
        </p:spPr>
      </p:pic>
      <p:pic>
        <p:nvPicPr>
          <p:cNvPr id="16" name="Picture 15">
            <a:extLst>
              <a:ext uri="{FF2B5EF4-FFF2-40B4-BE49-F238E27FC236}">
                <a16:creationId xmlns:a16="http://schemas.microsoft.com/office/drawing/2014/main" id="{D8B941BA-B4BF-C6F0-CE96-7806D04AF59F}"/>
              </a:ext>
            </a:extLst>
          </p:cNvPr>
          <p:cNvPicPr>
            <a:picLocks noChangeAspect="1"/>
          </p:cNvPicPr>
          <p:nvPr/>
        </p:nvPicPr>
        <p:blipFill rotWithShape="1">
          <a:blip r:embed="rId3"/>
          <a:srcRect r="940" b="31385"/>
          <a:stretch/>
        </p:blipFill>
        <p:spPr>
          <a:xfrm>
            <a:off x="4889820" y="1426548"/>
            <a:ext cx="3145047" cy="3542312"/>
          </a:xfrm>
          <a:prstGeom prst="rect">
            <a:avLst/>
          </a:prstGeom>
        </p:spPr>
      </p:pic>
    </p:spTree>
    <p:extLst>
      <p:ext uri="{BB962C8B-B14F-4D97-AF65-F5344CB8AC3E}">
        <p14:creationId xmlns:p14="http://schemas.microsoft.com/office/powerpoint/2010/main" val="33799548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AF3C5DE-FDC1-30B4-4CC4-C4CF6B28D659}"/>
              </a:ext>
            </a:extLst>
          </p:cNvPr>
          <p:cNvSpPr txBox="1"/>
          <p:nvPr/>
        </p:nvSpPr>
        <p:spPr>
          <a:xfrm>
            <a:off x="480131" y="174640"/>
            <a:ext cx="7838028" cy="461665"/>
          </a:xfrm>
          <a:custGeom>
            <a:avLst/>
            <a:gdLst>
              <a:gd name="connsiteX0" fmla="*/ 0 w 7838028"/>
              <a:gd name="connsiteY0" fmla="*/ 0 h 461665"/>
              <a:gd name="connsiteX1" fmla="*/ 481479 w 7838028"/>
              <a:gd name="connsiteY1" fmla="*/ 0 h 461665"/>
              <a:gd name="connsiteX2" fmla="*/ 806197 w 7838028"/>
              <a:gd name="connsiteY2" fmla="*/ 0 h 461665"/>
              <a:gd name="connsiteX3" fmla="*/ 1522817 w 7838028"/>
              <a:gd name="connsiteY3" fmla="*/ 0 h 461665"/>
              <a:gd name="connsiteX4" fmla="*/ 2004296 w 7838028"/>
              <a:gd name="connsiteY4" fmla="*/ 0 h 461665"/>
              <a:gd name="connsiteX5" fmla="*/ 2642535 w 7838028"/>
              <a:gd name="connsiteY5" fmla="*/ 0 h 461665"/>
              <a:gd name="connsiteX6" fmla="*/ 3045634 w 7838028"/>
              <a:gd name="connsiteY6" fmla="*/ 0 h 461665"/>
              <a:gd name="connsiteX7" fmla="*/ 3762253 w 7838028"/>
              <a:gd name="connsiteY7" fmla="*/ 0 h 461665"/>
              <a:gd name="connsiteX8" fmla="*/ 4243732 w 7838028"/>
              <a:gd name="connsiteY8" fmla="*/ 0 h 461665"/>
              <a:gd name="connsiteX9" fmla="*/ 4646831 w 7838028"/>
              <a:gd name="connsiteY9" fmla="*/ 0 h 461665"/>
              <a:gd name="connsiteX10" fmla="*/ 5128310 w 7838028"/>
              <a:gd name="connsiteY10" fmla="*/ 0 h 461665"/>
              <a:gd name="connsiteX11" fmla="*/ 5766549 w 7838028"/>
              <a:gd name="connsiteY11" fmla="*/ 0 h 461665"/>
              <a:gd name="connsiteX12" fmla="*/ 6326408 w 7838028"/>
              <a:gd name="connsiteY12" fmla="*/ 0 h 461665"/>
              <a:gd name="connsiteX13" fmla="*/ 6807887 w 7838028"/>
              <a:gd name="connsiteY13" fmla="*/ 0 h 461665"/>
              <a:gd name="connsiteX14" fmla="*/ 7838028 w 7838028"/>
              <a:gd name="connsiteY14" fmla="*/ 0 h 461665"/>
              <a:gd name="connsiteX15" fmla="*/ 7838028 w 7838028"/>
              <a:gd name="connsiteY15" fmla="*/ 461665 h 461665"/>
              <a:gd name="connsiteX16" fmla="*/ 7278169 w 7838028"/>
              <a:gd name="connsiteY16" fmla="*/ 461665 h 461665"/>
              <a:gd name="connsiteX17" fmla="*/ 6561549 w 7838028"/>
              <a:gd name="connsiteY17" fmla="*/ 461665 h 461665"/>
              <a:gd name="connsiteX18" fmla="*/ 6001690 w 7838028"/>
              <a:gd name="connsiteY18" fmla="*/ 461665 h 461665"/>
              <a:gd name="connsiteX19" fmla="*/ 5363451 w 7838028"/>
              <a:gd name="connsiteY19" fmla="*/ 461665 h 461665"/>
              <a:gd name="connsiteX20" fmla="*/ 4881972 w 7838028"/>
              <a:gd name="connsiteY20" fmla="*/ 461665 h 461665"/>
              <a:gd name="connsiteX21" fmla="*/ 4557253 w 7838028"/>
              <a:gd name="connsiteY21" fmla="*/ 461665 h 461665"/>
              <a:gd name="connsiteX22" fmla="*/ 4232535 w 7838028"/>
              <a:gd name="connsiteY22" fmla="*/ 461665 h 461665"/>
              <a:gd name="connsiteX23" fmla="*/ 3751056 w 7838028"/>
              <a:gd name="connsiteY23" fmla="*/ 461665 h 461665"/>
              <a:gd name="connsiteX24" fmla="*/ 3034437 w 7838028"/>
              <a:gd name="connsiteY24" fmla="*/ 461665 h 461665"/>
              <a:gd name="connsiteX25" fmla="*/ 2709718 w 7838028"/>
              <a:gd name="connsiteY25" fmla="*/ 461665 h 461665"/>
              <a:gd name="connsiteX26" fmla="*/ 2228239 w 7838028"/>
              <a:gd name="connsiteY26" fmla="*/ 461665 h 461665"/>
              <a:gd name="connsiteX27" fmla="*/ 1511620 w 7838028"/>
              <a:gd name="connsiteY27" fmla="*/ 461665 h 461665"/>
              <a:gd name="connsiteX28" fmla="*/ 1108521 w 7838028"/>
              <a:gd name="connsiteY28" fmla="*/ 461665 h 461665"/>
              <a:gd name="connsiteX29" fmla="*/ 548662 w 7838028"/>
              <a:gd name="connsiteY29" fmla="*/ 461665 h 461665"/>
              <a:gd name="connsiteX30" fmla="*/ 0 w 7838028"/>
              <a:gd name="connsiteY30" fmla="*/ 461665 h 461665"/>
              <a:gd name="connsiteX31" fmla="*/ 0 w 7838028"/>
              <a:gd name="connsiteY31" fmla="*/ 0 h 461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7838028" h="461665" fill="none" extrusionOk="0">
                <a:moveTo>
                  <a:pt x="0" y="0"/>
                </a:moveTo>
                <a:cubicBezTo>
                  <a:pt x="182607" y="-40506"/>
                  <a:pt x="335279" y="8108"/>
                  <a:pt x="481479" y="0"/>
                </a:cubicBezTo>
                <a:cubicBezTo>
                  <a:pt x="627679" y="-8108"/>
                  <a:pt x="647186" y="21092"/>
                  <a:pt x="806197" y="0"/>
                </a:cubicBezTo>
                <a:cubicBezTo>
                  <a:pt x="965208" y="-21092"/>
                  <a:pt x="1323257" y="75698"/>
                  <a:pt x="1522817" y="0"/>
                </a:cubicBezTo>
                <a:cubicBezTo>
                  <a:pt x="1722377" y="-75698"/>
                  <a:pt x="1856174" y="30962"/>
                  <a:pt x="2004296" y="0"/>
                </a:cubicBezTo>
                <a:cubicBezTo>
                  <a:pt x="2152418" y="-30962"/>
                  <a:pt x="2473127" y="75157"/>
                  <a:pt x="2642535" y="0"/>
                </a:cubicBezTo>
                <a:cubicBezTo>
                  <a:pt x="2811943" y="-75157"/>
                  <a:pt x="2925205" y="17086"/>
                  <a:pt x="3045634" y="0"/>
                </a:cubicBezTo>
                <a:cubicBezTo>
                  <a:pt x="3166063" y="-17086"/>
                  <a:pt x="3584999" y="34931"/>
                  <a:pt x="3762253" y="0"/>
                </a:cubicBezTo>
                <a:cubicBezTo>
                  <a:pt x="3939507" y="-34931"/>
                  <a:pt x="4128309" y="24229"/>
                  <a:pt x="4243732" y="0"/>
                </a:cubicBezTo>
                <a:cubicBezTo>
                  <a:pt x="4359155" y="-24229"/>
                  <a:pt x="4501193" y="23580"/>
                  <a:pt x="4646831" y="0"/>
                </a:cubicBezTo>
                <a:cubicBezTo>
                  <a:pt x="4792469" y="-23580"/>
                  <a:pt x="5015171" y="56312"/>
                  <a:pt x="5128310" y="0"/>
                </a:cubicBezTo>
                <a:cubicBezTo>
                  <a:pt x="5241449" y="-56312"/>
                  <a:pt x="5608848" y="50944"/>
                  <a:pt x="5766549" y="0"/>
                </a:cubicBezTo>
                <a:cubicBezTo>
                  <a:pt x="5924250" y="-50944"/>
                  <a:pt x="6143849" y="49121"/>
                  <a:pt x="6326408" y="0"/>
                </a:cubicBezTo>
                <a:cubicBezTo>
                  <a:pt x="6508967" y="-49121"/>
                  <a:pt x="6584517" y="6204"/>
                  <a:pt x="6807887" y="0"/>
                </a:cubicBezTo>
                <a:cubicBezTo>
                  <a:pt x="7031257" y="-6204"/>
                  <a:pt x="7496646" y="105655"/>
                  <a:pt x="7838028" y="0"/>
                </a:cubicBezTo>
                <a:cubicBezTo>
                  <a:pt x="7845120" y="142619"/>
                  <a:pt x="7820120" y="286105"/>
                  <a:pt x="7838028" y="461665"/>
                </a:cubicBezTo>
                <a:cubicBezTo>
                  <a:pt x="7676536" y="506667"/>
                  <a:pt x="7423895" y="426438"/>
                  <a:pt x="7278169" y="461665"/>
                </a:cubicBezTo>
                <a:cubicBezTo>
                  <a:pt x="7132443" y="496892"/>
                  <a:pt x="6740529" y="401825"/>
                  <a:pt x="6561549" y="461665"/>
                </a:cubicBezTo>
                <a:cubicBezTo>
                  <a:pt x="6382569" y="521505"/>
                  <a:pt x="6145170" y="420651"/>
                  <a:pt x="6001690" y="461665"/>
                </a:cubicBezTo>
                <a:cubicBezTo>
                  <a:pt x="5858210" y="502679"/>
                  <a:pt x="5622402" y="395804"/>
                  <a:pt x="5363451" y="461665"/>
                </a:cubicBezTo>
                <a:cubicBezTo>
                  <a:pt x="5104500" y="527526"/>
                  <a:pt x="5015228" y="432790"/>
                  <a:pt x="4881972" y="461665"/>
                </a:cubicBezTo>
                <a:cubicBezTo>
                  <a:pt x="4748716" y="490540"/>
                  <a:pt x="4657773" y="452669"/>
                  <a:pt x="4557253" y="461665"/>
                </a:cubicBezTo>
                <a:cubicBezTo>
                  <a:pt x="4456733" y="470661"/>
                  <a:pt x="4379991" y="436707"/>
                  <a:pt x="4232535" y="461665"/>
                </a:cubicBezTo>
                <a:cubicBezTo>
                  <a:pt x="4085079" y="486623"/>
                  <a:pt x="3847499" y="426836"/>
                  <a:pt x="3751056" y="461665"/>
                </a:cubicBezTo>
                <a:cubicBezTo>
                  <a:pt x="3654613" y="496494"/>
                  <a:pt x="3196896" y="422982"/>
                  <a:pt x="3034437" y="461665"/>
                </a:cubicBezTo>
                <a:cubicBezTo>
                  <a:pt x="2871978" y="500348"/>
                  <a:pt x="2838243" y="427156"/>
                  <a:pt x="2709718" y="461665"/>
                </a:cubicBezTo>
                <a:cubicBezTo>
                  <a:pt x="2581193" y="496174"/>
                  <a:pt x="2399157" y="432840"/>
                  <a:pt x="2228239" y="461665"/>
                </a:cubicBezTo>
                <a:cubicBezTo>
                  <a:pt x="2057321" y="490490"/>
                  <a:pt x="1776188" y="436698"/>
                  <a:pt x="1511620" y="461665"/>
                </a:cubicBezTo>
                <a:cubicBezTo>
                  <a:pt x="1247052" y="486632"/>
                  <a:pt x="1303380" y="458252"/>
                  <a:pt x="1108521" y="461665"/>
                </a:cubicBezTo>
                <a:cubicBezTo>
                  <a:pt x="913662" y="465078"/>
                  <a:pt x="727885" y="448223"/>
                  <a:pt x="548662" y="461665"/>
                </a:cubicBezTo>
                <a:cubicBezTo>
                  <a:pt x="369439" y="475107"/>
                  <a:pt x="152207" y="430633"/>
                  <a:pt x="0" y="461665"/>
                </a:cubicBezTo>
                <a:cubicBezTo>
                  <a:pt x="-31649" y="320074"/>
                  <a:pt x="44461" y="189326"/>
                  <a:pt x="0" y="0"/>
                </a:cubicBezTo>
                <a:close/>
              </a:path>
              <a:path w="7838028" h="461665" stroke="0" extrusionOk="0">
                <a:moveTo>
                  <a:pt x="0" y="0"/>
                </a:moveTo>
                <a:cubicBezTo>
                  <a:pt x="186407" y="-38167"/>
                  <a:pt x="465008" y="34477"/>
                  <a:pt x="638239" y="0"/>
                </a:cubicBezTo>
                <a:cubicBezTo>
                  <a:pt x="811470" y="-34477"/>
                  <a:pt x="944557" y="1337"/>
                  <a:pt x="1041338" y="0"/>
                </a:cubicBezTo>
                <a:cubicBezTo>
                  <a:pt x="1138119" y="-1337"/>
                  <a:pt x="1292983" y="29161"/>
                  <a:pt x="1522817" y="0"/>
                </a:cubicBezTo>
                <a:cubicBezTo>
                  <a:pt x="1752651" y="-29161"/>
                  <a:pt x="1911668" y="36484"/>
                  <a:pt x="2239437" y="0"/>
                </a:cubicBezTo>
                <a:cubicBezTo>
                  <a:pt x="2567206" y="-36484"/>
                  <a:pt x="2521334" y="13614"/>
                  <a:pt x="2642535" y="0"/>
                </a:cubicBezTo>
                <a:cubicBezTo>
                  <a:pt x="2763736" y="-13614"/>
                  <a:pt x="3035785" y="75024"/>
                  <a:pt x="3280775" y="0"/>
                </a:cubicBezTo>
                <a:cubicBezTo>
                  <a:pt x="3525765" y="-75024"/>
                  <a:pt x="3776573" y="31064"/>
                  <a:pt x="3919014" y="0"/>
                </a:cubicBezTo>
                <a:cubicBezTo>
                  <a:pt x="4061455" y="-31064"/>
                  <a:pt x="4230596" y="46397"/>
                  <a:pt x="4400493" y="0"/>
                </a:cubicBezTo>
                <a:cubicBezTo>
                  <a:pt x="4570390" y="-46397"/>
                  <a:pt x="4898047" y="23617"/>
                  <a:pt x="5038732" y="0"/>
                </a:cubicBezTo>
                <a:cubicBezTo>
                  <a:pt x="5179417" y="-23617"/>
                  <a:pt x="5538615" y="58212"/>
                  <a:pt x="5676972" y="0"/>
                </a:cubicBezTo>
                <a:cubicBezTo>
                  <a:pt x="5815329" y="-58212"/>
                  <a:pt x="5957112" y="38467"/>
                  <a:pt x="6158451" y="0"/>
                </a:cubicBezTo>
                <a:cubicBezTo>
                  <a:pt x="6359790" y="-38467"/>
                  <a:pt x="6526177" y="47500"/>
                  <a:pt x="6875070" y="0"/>
                </a:cubicBezTo>
                <a:cubicBezTo>
                  <a:pt x="7223963" y="-47500"/>
                  <a:pt x="7512047" y="90297"/>
                  <a:pt x="7838028" y="0"/>
                </a:cubicBezTo>
                <a:cubicBezTo>
                  <a:pt x="7859686" y="158245"/>
                  <a:pt x="7787012" y="325330"/>
                  <a:pt x="7838028" y="461665"/>
                </a:cubicBezTo>
                <a:cubicBezTo>
                  <a:pt x="7654376" y="503321"/>
                  <a:pt x="7583896" y="422267"/>
                  <a:pt x="7356549" y="461665"/>
                </a:cubicBezTo>
                <a:cubicBezTo>
                  <a:pt x="7129202" y="501063"/>
                  <a:pt x="7055683" y="406108"/>
                  <a:pt x="6875070" y="461665"/>
                </a:cubicBezTo>
                <a:cubicBezTo>
                  <a:pt x="6694457" y="517222"/>
                  <a:pt x="6579115" y="453537"/>
                  <a:pt x="6393591" y="461665"/>
                </a:cubicBezTo>
                <a:cubicBezTo>
                  <a:pt x="6208067" y="469793"/>
                  <a:pt x="6079467" y="409678"/>
                  <a:pt x="5912113" y="461665"/>
                </a:cubicBezTo>
                <a:cubicBezTo>
                  <a:pt x="5744759" y="513652"/>
                  <a:pt x="5601678" y="418099"/>
                  <a:pt x="5509014" y="461665"/>
                </a:cubicBezTo>
                <a:cubicBezTo>
                  <a:pt x="5416350" y="505231"/>
                  <a:pt x="5265111" y="425326"/>
                  <a:pt x="5027535" y="461665"/>
                </a:cubicBezTo>
                <a:cubicBezTo>
                  <a:pt x="4789959" y="498004"/>
                  <a:pt x="4729475" y="445312"/>
                  <a:pt x="4546056" y="461665"/>
                </a:cubicBezTo>
                <a:cubicBezTo>
                  <a:pt x="4362637" y="478018"/>
                  <a:pt x="4109844" y="432581"/>
                  <a:pt x="3907817" y="461665"/>
                </a:cubicBezTo>
                <a:cubicBezTo>
                  <a:pt x="3705790" y="490749"/>
                  <a:pt x="3640869" y="404634"/>
                  <a:pt x="3426338" y="461665"/>
                </a:cubicBezTo>
                <a:cubicBezTo>
                  <a:pt x="3211807" y="518696"/>
                  <a:pt x="3067596" y="425934"/>
                  <a:pt x="2866479" y="461665"/>
                </a:cubicBezTo>
                <a:cubicBezTo>
                  <a:pt x="2665362" y="497396"/>
                  <a:pt x="2588337" y="420355"/>
                  <a:pt x="2463380" y="461665"/>
                </a:cubicBezTo>
                <a:cubicBezTo>
                  <a:pt x="2338423" y="502975"/>
                  <a:pt x="1973956" y="432144"/>
                  <a:pt x="1825141" y="461665"/>
                </a:cubicBezTo>
                <a:cubicBezTo>
                  <a:pt x="1676326" y="491186"/>
                  <a:pt x="1612377" y="430577"/>
                  <a:pt x="1500423" y="461665"/>
                </a:cubicBezTo>
                <a:cubicBezTo>
                  <a:pt x="1388469" y="492753"/>
                  <a:pt x="1183358" y="461221"/>
                  <a:pt x="1097324" y="461665"/>
                </a:cubicBezTo>
                <a:cubicBezTo>
                  <a:pt x="1011290" y="462109"/>
                  <a:pt x="706728" y="428130"/>
                  <a:pt x="537465" y="461665"/>
                </a:cubicBezTo>
                <a:cubicBezTo>
                  <a:pt x="368202" y="495200"/>
                  <a:pt x="141837" y="439260"/>
                  <a:pt x="0" y="461665"/>
                </a:cubicBezTo>
                <a:cubicBezTo>
                  <a:pt x="-45527" y="285259"/>
                  <a:pt x="5643" y="135019"/>
                  <a:pt x="0" y="0"/>
                </a:cubicBezTo>
                <a:close/>
              </a:path>
            </a:pathLst>
          </a:cu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xtLst>
              <a:ext uri="{C807C97D-BFC1-408E-A445-0C87EB9F89A2}">
                <ask:lineSketchStyleProps xmlns:ask="http://schemas.microsoft.com/office/drawing/2018/sketchyshapes" sd="2215279637">
                  <a:prstGeom prst="rect">
                    <a:avLst/>
                  </a:prstGeom>
                  <ask:type>
                    <ask:lineSketchScribble/>
                  </ask:type>
                </ask:lineSketchStyleProps>
              </a:ext>
            </a:extLst>
          </a:ln>
          <a:effectLst>
            <a:innerShdw blurRad="114300">
              <a:prstClr val="black"/>
            </a:innerShdw>
          </a:effectLst>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2400" spc="-35" dirty="0">
                <a:latin typeface="Verdana"/>
              </a:rPr>
              <a:t>GRADIENT BOOSTING:-</a:t>
            </a:r>
          </a:p>
        </p:txBody>
      </p:sp>
      <p:sp>
        <p:nvSpPr>
          <p:cNvPr id="3" name="TextBox 2">
            <a:extLst>
              <a:ext uri="{FF2B5EF4-FFF2-40B4-BE49-F238E27FC236}">
                <a16:creationId xmlns:a16="http://schemas.microsoft.com/office/drawing/2014/main" id="{7ACB236C-FD8C-30B7-5C41-86D11BCDBF80}"/>
              </a:ext>
            </a:extLst>
          </p:cNvPr>
          <p:cNvSpPr txBox="1"/>
          <p:nvPr/>
        </p:nvSpPr>
        <p:spPr>
          <a:xfrm>
            <a:off x="463795" y="598103"/>
            <a:ext cx="3834233" cy="855362"/>
          </a:xfrm>
          <a:prstGeom prst="rect">
            <a:avLst/>
          </a:prstGeom>
          <a:noFill/>
        </p:spPr>
        <p:txBody>
          <a:bodyPr wrap="square" rtlCol="0">
            <a:spAutoFit/>
          </a:bodyPr>
          <a:lstStyle/>
          <a:p>
            <a:pPr marL="11430">
              <a:lnSpc>
                <a:spcPct val="125000"/>
              </a:lnSpc>
              <a:spcBef>
                <a:spcPts val="110"/>
              </a:spcBef>
              <a:spcAft>
                <a:spcPts val="115"/>
              </a:spcAft>
            </a:pPr>
            <a:r>
              <a:rPr lang="en-US" sz="2000" b="1" i="0" dirty="0">
                <a:solidFill>
                  <a:srgbClr val="212121"/>
                </a:solidFill>
                <a:effectLst/>
                <a:latin typeface="Roboto" panose="02000000000000000000" pitchFamily="2" charset="0"/>
              </a:rPr>
              <a:t>Gradient Boosting:-</a:t>
            </a:r>
            <a:endParaRPr lang="en-US" sz="2000" b="0" i="0" dirty="0">
              <a:solidFill>
                <a:srgbClr val="212121"/>
              </a:solidFill>
              <a:effectLst/>
              <a:latin typeface="Roboto" panose="02000000000000000000" pitchFamily="2" charset="0"/>
            </a:endParaRPr>
          </a:p>
          <a:p>
            <a:pPr marL="11430">
              <a:lnSpc>
                <a:spcPct val="125000"/>
              </a:lnSpc>
              <a:spcBef>
                <a:spcPts val="110"/>
              </a:spcBef>
              <a:spcAft>
                <a:spcPts val="115"/>
              </a:spcAft>
            </a:pPr>
            <a:endParaRPr lang="en-US" sz="2000" b="0" i="0" dirty="0">
              <a:solidFill>
                <a:srgbClr val="212121"/>
              </a:solidFill>
              <a:effectLst/>
              <a:latin typeface="Roboto" panose="02000000000000000000" pitchFamily="2" charset="0"/>
            </a:endParaRPr>
          </a:p>
        </p:txBody>
      </p:sp>
      <p:sp>
        <p:nvSpPr>
          <p:cNvPr id="4" name="TextBox 3">
            <a:extLst>
              <a:ext uri="{FF2B5EF4-FFF2-40B4-BE49-F238E27FC236}">
                <a16:creationId xmlns:a16="http://schemas.microsoft.com/office/drawing/2014/main" id="{F53EF291-E963-2672-3AA0-E3CF6E767FF9}"/>
              </a:ext>
            </a:extLst>
          </p:cNvPr>
          <p:cNvSpPr txBox="1"/>
          <p:nvPr/>
        </p:nvSpPr>
        <p:spPr>
          <a:xfrm>
            <a:off x="474108" y="1009071"/>
            <a:ext cx="8195784" cy="738664"/>
          </a:xfrm>
          <a:prstGeom prst="rect">
            <a:avLst/>
          </a:prstGeom>
          <a:noFill/>
        </p:spPr>
        <p:txBody>
          <a:bodyPr wrap="square">
            <a:spAutoFit/>
          </a:bodyPr>
          <a:lstStyle/>
          <a:p>
            <a:pPr marL="285750" indent="-285750" algn="l">
              <a:buFont typeface="Wingdings" panose="05000000000000000000" pitchFamily="2" charset="2"/>
              <a:buChar char="§"/>
            </a:pPr>
            <a:r>
              <a:rPr lang="en-US" dirty="0">
                <a:solidFill>
                  <a:srgbClr val="202122"/>
                </a:solidFill>
                <a:latin typeface="Arial" panose="020B0604020202020204" pitchFamily="34" charset="0"/>
              </a:rPr>
              <a:t>Gradient boosting is a machine learning technique used in regression and classification tasks, among others. It gives a prediction model in the form of an ensemble of weak prediction models, which are typically decision trees.</a:t>
            </a:r>
          </a:p>
        </p:txBody>
      </p:sp>
      <p:sp>
        <p:nvSpPr>
          <p:cNvPr id="5" name="TextBox 4">
            <a:extLst>
              <a:ext uri="{FF2B5EF4-FFF2-40B4-BE49-F238E27FC236}">
                <a16:creationId xmlns:a16="http://schemas.microsoft.com/office/drawing/2014/main" id="{4F869670-F9FC-EB1D-4FD0-1106011E46B9}"/>
              </a:ext>
            </a:extLst>
          </p:cNvPr>
          <p:cNvSpPr txBox="1"/>
          <p:nvPr/>
        </p:nvSpPr>
        <p:spPr>
          <a:xfrm>
            <a:off x="3767684" y="1641216"/>
            <a:ext cx="4041681" cy="444994"/>
          </a:xfrm>
          <a:prstGeom prst="rect">
            <a:avLst/>
          </a:prstGeom>
          <a:noFill/>
        </p:spPr>
        <p:txBody>
          <a:bodyPr wrap="square" rtlCol="0">
            <a:spAutoFit/>
          </a:bodyPr>
          <a:lstStyle/>
          <a:p>
            <a:pPr marL="11430">
              <a:lnSpc>
                <a:spcPct val="125000"/>
              </a:lnSpc>
              <a:spcBef>
                <a:spcPts val="110"/>
              </a:spcBef>
              <a:spcAft>
                <a:spcPts val="115"/>
              </a:spcAft>
            </a:pPr>
            <a:r>
              <a:rPr lang="en-US" sz="2000" b="1" i="0" dirty="0">
                <a:solidFill>
                  <a:srgbClr val="212121"/>
                </a:solidFill>
                <a:effectLst/>
                <a:latin typeface="Roboto" panose="02000000000000000000" pitchFamily="2" charset="0"/>
              </a:rPr>
              <a:t>Gradient Boosting </a:t>
            </a:r>
            <a:r>
              <a:rPr lang="en-US" sz="2000" b="1" dirty="0">
                <a:solidFill>
                  <a:srgbClr val="212121"/>
                </a:solidFill>
                <a:latin typeface="Roboto" panose="02000000000000000000" pitchFamily="2" charset="0"/>
              </a:rPr>
              <a:t>Value</a:t>
            </a:r>
            <a:endParaRPr lang="en-US" sz="2000" b="0" i="0" dirty="0">
              <a:solidFill>
                <a:srgbClr val="212121"/>
              </a:solidFill>
              <a:effectLst/>
              <a:latin typeface="Roboto" panose="02000000000000000000" pitchFamily="2" charset="0"/>
            </a:endParaRPr>
          </a:p>
        </p:txBody>
      </p:sp>
      <p:sp>
        <p:nvSpPr>
          <p:cNvPr id="6" name="TextBox 5">
            <a:extLst>
              <a:ext uri="{FF2B5EF4-FFF2-40B4-BE49-F238E27FC236}">
                <a16:creationId xmlns:a16="http://schemas.microsoft.com/office/drawing/2014/main" id="{768377BF-EFEE-11AB-0DC9-F252CADF5033}"/>
              </a:ext>
            </a:extLst>
          </p:cNvPr>
          <p:cNvSpPr txBox="1"/>
          <p:nvPr/>
        </p:nvSpPr>
        <p:spPr>
          <a:xfrm>
            <a:off x="3743287" y="3370367"/>
            <a:ext cx="2635190" cy="738664"/>
          </a:xfrm>
          <a:prstGeom prst="rect">
            <a:avLst/>
          </a:prstGeom>
          <a:noFill/>
        </p:spPr>
        <p:txBody>
          <a:bodyPr wrap="square">
            <a:spAutoFit/>
          </a:bodyPr>
          <a:lstStyle/>
          <a:p>
            <a:r>
              <a:rPr lang="en-US" dirty="0"/>
              <a:t>R2 score value is 0.86 that means our model can capture most of the data variance.</a:t>
            </a:r>
          </a:p>
        </p:txBody>
      </p:sp>
      <p:sp>
        <p:nvSpPr>
          <p:cNvPr id="7" name="TextBox 6">
            <a:extLst>
              <a:ext uri="{FF2B5EF4-FFF2-40B4-BE49-F238E27FC236}">
                <a16:creationId xmlns:a16="http://schemas.microsoft.com/office/drawing/2014/main" id="{CE0A34FB-93A1-D4B9-E9EA-ABF45AE57478}"/>
              </a:ext>
            </a:extLst>
          </p:cNvPr>
          <p:cNvSpPr txBox="1"/>
          <p:nvPr/>
        </p:nvSpPr>
        <p:spPr>
          <a:xfrm>
            <a:off x="6340252" y="3361899"/>
            <a:ext cx="2635190" cy="738664"/>
          </a:xfrm>
          <a:prstGeom prst="rect">
            <a:avLst/>
          </a:prstGeom>
          <a:noFill/>
        </p:spPr>
        <p:txBody>
          <a:bodyPr wrap="square">
            <a:spAutoFit/>
          </a:bodyPr>
          <a:lstStyle/>
          <a:p>
            <a:r>
              <a:rPr lang="en-US" dirty="0"/>
              <a:t>R2 score value is 0.84 that means our model can capture most of the data variance.</a:t>
            </a:r>
          </a:p>
        </p:txBody>
      </p:sp>
      <p:sp>
        <p:nvSpPr>
          <p:cNvPr id="8" name="TextBox 7">
            <a:extLst>
              <a:ext uri="{FF2B5EF4-FFF2-40B4-BE49-F238E27FC236}">
                <a16:creationId xmlns:a16="http://schemas.microsoft.com/office/drawing/2014/main" id="{DFC1D20D-DC0F-18A8-EE54-D5B53A3537D3}"/>
              </a:ext>
            </a:extLst>
          </p:cNvPr>
          <p:cNvSpPr txBox="1"/>
          <p:nvPr/>
        </p:nvSpPr>
        <p:spPr>
          <a:xfrm>
            <a:off x="3767684" y="3047095"/>
            <a:ext cx="2793704" cy="307777"/>
          </a:xfrm>
          <a:prstGeom prst="rect">
            <a:avLst/>
          </a:prstGeom>
          <a:noFill/>
        </p:spPr>
        <p:txBody>
          <a:bodyPr wrap="square">
            <a:spAutoFit/>
          </a:bodyPr>
          <a:lstStyle/>
          <a:p>
            <a:r>
              <a:rPr lang="en-US" b="1" dirty="0"/>
              <a:t>Model Score &amp; Training Value</a:t>
            </a:r>
          </a:p>
        </p:txBody>
      </p:sp>
      <p:sp>
        <p:nvSpPr>
          <p:cNvPr id="9" name="TextBox 8">
            <a:extLst>
              <a:ext uri="{FF2B5EF4-FFF2-40B4-BE49-F238E27FC236}">
                <a16:creationId xmlns:a16="http://schemas.microsoft.com/office/drawing/2014/main" id="{D3740DB5-856D-DB04-FE45-DF0C8F6999EE}"/>
              </a:ext>
            </a:extLst>
          </p:cNvPr>
          <p:cNvSpPr txBox="1"/>
          <p:nvPr/>
        </p:nvSpPr>
        <p:spPr>
          <a:xfrm>
            <a:off x="6921695" y="3047096"/>
            <a:ext cx="1396464" cy="307777"/>
          </a:xfrm>
          <a:prstGeom prst="rect">
            <a:avLst/>
          </a:prstGeom>
          <a:noFill/>
        </p:spPr>
        <p:txBody>
          <a:bodyPr wrap="square">
            <a:spAutoFit/>
          </a:bodyPr>
          <a:lstStyle/>
          <a:p>
            <a:r>
              <a:rPr lang="en-US" b="1" dirty="0"/>
              <a:t>Testing Value</a:t>
            </a:r>
          </a:p>
        </p:txBody>
      </p:sp>
      <p:sp>
        <p:nvSpPr>
          <p:cNvPr id="10" name="TextBox 9">
            <a:extLst>
              <a:ext uri="{FF2B5EF4-FFF2-40B4-BE49-F238E27FC236}">
                <a16:creationId xmlns:a16="http://schemas.microsoft.com/office/drawing/2014/main" id="{6349A295-67F3-4087-B8A6-23E0C92376E4}"/>
              </a:ext>
            </a:extLst>
          </p:cNvPr>
          <p:cNvSpPr txBox="1"/>
          <p:nvPr/>
        </p:nvSpPr>
        <p:spPr>
          <a:xfrm>
            <a:off x="1146321" y="4239886"/>
            <a:ext cx="1779623" cy="307777"/>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b="1" dirty="0">
                <a:solidFill>
                  <a:srgbClr val="008000"/>
                </a:solidFill>
                <a:effectLst/>
                <a:latin typeface="Courier New" panose="02070309020205020404" pitchFamily="49" charset="0"/>
              </a:rPr>
              <a:t>Heteroscedastic</a:t>
            </a:r>
            <a:endParaRPr lang="en-US" b="1" dirty="0">
              <a:solidFill>
                <a:srgbClr val="000000"/>
              </a:solidFill>
              <a:effectLst/>
              <a:latin typeface="Courier New" panose="02070309020205020404" pitchFamily="49" charset="0"/>
            </a:endParaRPr>
          </a:p>
        </p:txBody>
      </p:sp>
      <p:pic>
        <p:nvPicPr>
          <p:cNvPr id="15" name="Picture 14">
            <a:extLst>
              <a:ext uri="{FF2B5EF4-FFF2-40B4-BE49-F238E27FC236}">
                <a16:creationId xmlns:a16="http://schemas.microsoft.com/office/drawing/2014/main" id="{1FF699C0-60D7-4154-5385-ECC664BE7659}"/>
              </a:ext>
            </a:extLst>
          </p:cNvPr>
          <p:cNvPicPr>
            <a:picLocks noChangeAspect="1"/>
          </p:cNvPicPr>
          <p:nvPr/>
        </p:nvPicPr>
        <p:blipFill>
          <a:blip r:embed="rId2"/>
          <a:stretch>
            <a:fillRect/>
          </a:stretch>
        </p:blipFill>
        <p:spPr>
          <a:xfrm>
            <a:off x="3860444" y="2065290"/>
            <a:ext cx="2342651" cy="964054"/>
          </a:xfrm>
          <a:prstGeom prst="rect">
            <a:avLst/>
          </a:prstGeom>
        </p:spPr>
      </p:pic>
      <p:pic>
        <p:nvPicPr>
          <p:cNvPr id="17" name="Picture 16">
            <a:extLst>
              <a:ext uri="{FF2B5EF4-FFF2-40B4-BE49-F238E27FC236}">
                <a16:creationId xmlns:a16="http://schemas.microsoft.com/office/drawing/2014/main" id="{00AFF6E9-0A68-254C-0FA9-AD73274359AD}"/>
              </a:ext>
            </a:extLst>
          </p:cNvPr>
          <p:cNvPicPr>
            <a:picLocks noChangeAspect="1"/>
          </p:cNvPicPr>
          <p:nvPr/>
        </p:nvPicPr>
        <p:blipFill>
          <a:blip r:embed="rId3"/>
          <a:stretch>
            <a:fillRect/>
          </a:stretch>
        </p:blipFill>
        <p:spPr>
          <a:xfrm>
            <a:off x="6428234" y="2130269"/>
            <a:ext cx="2556838" cy="964054"/>
          </a:xfrm>
          <a:prstGeom prst="rect">
            <a:avLst/>
          </a:prstGeom>
        </p:spPr>
      </p:pic>
      <p:pic>
        <p:nvPicPr>
          <p:cNvPr id="18" name="Picture 17">
            <a:extLst>
              <a:ext uri="{FF2B5EF4-FFF2-40B4-BE49-F238E27FC236}">
                <a16:creationId xmlns:a16="http://schemas.microsoft.com/office/drawing/2014/main" id="{46057160-4407-66D4-BC54-DB2260C3B233}"/>
              </a:ext>
            </a:extLst>
          </p:cNvPr>
          <p:cNvPicPr>
            <a:picLocks noChangeAspect="1"/>
          </p:cNvPicPr>
          <p:nvPr/>
        </p:nvPicPr>
        <p:blipFill>
          <a:blip r:embed="rId4"/>
          <a:stretch>
            <a:fillRect/>
          </a:stretch>
        </p:blipFill>
        <p:spPr>
          <a:xfrm>
            <a:off x="608003" y="2105215"/>
            <a:ext cx="2799374" cy="1831217"/>
          </a:xfrm>
          <a:prstGeom prst="rect">
            <a:avLst/>
          </a:prstGeom>
        </p:spPr>
      </p:pic>
    </p:spTree>
    <p:extLst>
      <p:ext uri="{BB962C8B-B14F-4D97-AF65-F5344CB8AC3E}">
        <p14:creationId xmlns:p14="http://schemas.microsoft.com/office/powerpoint/2010/main" val="39065676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AF3C5DE-FDC1-30B4-4CC4-C4CF6B28D659}"/>
              </a:ext>
            </a:extLst>
          </p:cNvPr>
          <p:cNvSpPr txBox="1"/>
          <p:nvPr/>
        </p:nvSpPr>
        <p:spPr>
          <a:xfrm>
            <a:off x="480131" y="174640"/>
            <a:ext cx="7838028" cy="461665"/>
          </a:xfrm>
          <a:custGeom>
            <a:avLst/>
            <a:gdLst>
              <a:gd name="connsiteX0" fmla="*/ 0 w 7838028"/>
              <a:gd name="connsiteY0" fmla="*/ 0 h 461665"/>
              <a:gd name="connsiteX1" fmla="*/ 481479 w 7838028"/>
              <a:gd name="connsiteY1" fmla="*/ 0 h 461665"/>
              <a:gd name="connsiteX2" fmla="*/ 806197 w 7838028"/>
              <a:gd name="connsiteY2" fmla="*/ 0 h 461665"/>
              <a:gd name="connsiteX3" fmla="*/ 1522817 w 7838028"/>
              <a:gd name="connsiteY3" fmla="*/ 0 h 461665"/>
              <a:gd name="connsiteX4" fmla="*/ 2004296 w 7838028"/>
              <a:gd name="connsiteY4" fmla="*/ 0 h 461665"/>
              <a:gd name="connsiteX5" fmla="*/ 2642535 w 7838028"/>
              <a:gd name="connsiteY5" fmla="*/ 0 h 461665"/>
              <a:gd name="connsiteX6" fmla="*/ 3045634 w 7838028"/>
              <a:gd name="connsiteY6" fmla="*/ 0 h 461665"/>
              <a:gd name="connsiteX7" fmla="*/ 3762253 w 7838028"/>
              <a:gd name="connsiteY7" fmla="*/ 0 h 461665"/>
              <a:gd name="connsiteX8" fmla="*/ 4243732 w 7838028"/>
              <a:gd name="connsiteY8" fmla="*/ 0 h 461665"/>
              <a:gd name="connsiteX9" fmla="*/ 4646831 w 7838028"/>
              <a:gd name="connsiteY9" fmla="*/ 0 h 461665"/>
              <a:gd name="connsiteX10" fmla="*/ 5128310 w 7838028"/>
              <a:gd name="connsiteY10" fmla="*/ 0 h 461665"/>
              <a:gd name="connsiteX11" fmla="*/ 5766549 w 7838028"/>
              <a:gd name="connsiteY11" fmla="*/ 0 h 461665"/>
              <a:gd name="connsiteX12" fmla="*/ 6326408 w 7838028"/>
              <a:gd name="connsiteY12" fmla="*/ 0 h 461665"/>
              <a:gd name="connsiteX13" fmla="*/ 6807887 w 7838028"/>
              <a:gd name="connsiteY13" fmla="*/ 0 h 461665"/>
              <a:gd name="connsiteX14" fmla="*/ 7838028 w 7838028"/>
              <a:gd name="connsiteY14" fmla="*/ 0 h 461665"/>
              <a:gd name="connsiteX15" fmla="*/ 7838028 w 7838028"/>
              <a:gd name="connsiteY15" fmla="*/ 461665 h 461665"/>
              <a:gd name="connsiteX16" fmla="*/ 7278169 w 7838028"/>
              <a:gd name="connsiteY16" fmla="*/ 461665 h 461665"/>
              <a:gd name="connsiteX17" fmla="*/ 6561549 w 7838028"/>
              <a:gd name="connsiteY17" fmla="*/ 461665 h 461665"/>
              <a:gd name="connsiteX18" fmla="*/ 6001690 w 7838028"/>
              <a:gd name="connsiteY18" fmla="*/ 461665 h 461665"/>
              <a:gd name="connsiteX19" fmla="*/ 5363451 w 7838028"/>
              <a:gd name="connsiteY19" fmla="*/ 461665 h 461665"/>
              <a:gd name="connsiteX20" fmla="*/ 4881972 w 7838028"/>
              <a:gd name="connsiteY20" fmla="*/ 461665 h 461665"/>
              <a:gd name="connsiteX21" fmla="*/ 4557253 w 7838028"/>
              <a:gd name="connsiteY21" fmla="*/ 461665 h 461665"/>
              <a:gd name="connsiteX22" fmla="*/ 4232535 w 7838028"/>
              <a:gd name="connsiteY22" fmla="*/ 461665 h 461665"/>
              <a:gd name="connsiteX23" fmla="*/ 3751056 w 7838028"/>
              <a:gd name="connsiteY23" fmla="*/ 461665 h 461665"/>
              <a:gd name="connsiteX24" fmla="*/ 3034437 w 7838028"/>
              <a:gd name="connsiteY24" fmla="*/ 461665 h 461665"/>
              <a:gd name="connsiteX25" fmla="*/ 2709718 w 7838028"/>
              <a:gd name="connsiteY25" fmla="*/ 461665 h 461665"/>
              <a:gd name="connsiteX26" fmla="*/ 2228239 w 7838028"/>
              <a:gd name="connsiteY26" fmla="*/ 461665 h 461665"/>
              <a:gd name="connsiteX27" fmla="*/ 1511620 w 7838028"/>
              <a:gd name="connsiteY27" fmla="*/ 461665 h 461665"/>
              <a:gd name="connsiteX28" fmla="*/ 1108521 w 7838028"/>
              <a:gd name="connsiteY28" fmla="*/ 461665 h 461665"/>
              <a:gd name="connsiteX29" fmla="*/ 548662 w 7838028"/>
              <a:gd name="connsiteY29" fmla="*/ 461665 h 461665"/>
              <a:gd name="connsiteX30" fmla="*/ 0 w 7838028"/>
              <a:gd name="connsiteY30" fmla="*/ 461665 h 461665"/>
              <a:gd name="connsiteX31" fmla="*/ 0 w 7838028"/>
              <a:gd name="connsiteY31" fmla="*/ 0 h 461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7838028" h="461665" fill="none" extrusionOk="0">
                <a:moveTo>
                  <a:pt x="0" y="0"/>
                </a:moveTo>
                <a:cubicBezTo>
                  <a:pt x="182607" y="-40506"/>
                  <a:pt x="335279" y="8108"/>
                  <a:pt x="481479" y="0"/>
                </a:cubicBezTo>
                <a:cubicBezTo>
                  <a:pt x="627679" y="-8108"/>
                  <a:pt x="647186" y="21092"/>
                  <a:pt x="806197" y="0"/>
                </a:cubicBezTo>
                <a:cubicBezTo>
                  <a:pt x="965208" y="-21092"/>
                  <a:pt x="1323257" y="75698"/>
                  <a:pt x="1522817" y="0"/>
                </a:cubicBezTo>
                <a:cubicBezTo>
                  <a:pt x="1722377" y="-75698"/>
                  <a:pt x="1856174" y="30962"/>
                  <a:pt x="2004296" y="0"/>
                </a:cubicBezTo>
                <a:cubicBezTo>
                  <a:pt x="2152418" y="-30962"/>
                  <a:pt x="2473127" y="75157"/>
                  <a:pt x="2642535" y="0"/>
                </a:cubicBezTo>
                <a:cubicBezTo>
                  <a:pt x="2811943" y="-75157"/>
                  <a:pt x="2925205" y="17086"/>
                  <a:pt x="3045634" y="0"/>
                </a:cubicBezTo>
                <a:cubicBezTo>
                  <a:pt x="3166063" y="-17086"/>
                  <a:pt x="3584999" y="34931"/>
                  <a:pt x="3762253" y="0"/>
                </a:cubicBezTo>
                <a:cubicBezTo>
                  <a:pt x="3939507" y="-34931"/>
                  <a:pt x="4128309" y="24229"/>
                  <a:pt x="4243732" y="0"/>
                </a:cubicBezTo>
                <a:cubicBezTo>
                  <a:pt x="4359155" y="-24229"/>
                  <a:pt x="4501193" y="23580"/>
                  <a:pt x="4646831" y="0"/>
                </a:cubicBezTo>
                <a:cubicBezTo>
                  <a:pt x="4792469" y="-23580"/>
                  <a:pt x="5015171" y="56312"/>
                  <a:pt x="5128310" y="0"/>
                </a:cubicBezTo>
                <a:cubicBezTo>
                  <a:pt x="5241449" y="-56312"/>
                  <a:pt x="5608848" y="50944"/>
                  <a:pt x="5766549" y="0"/>
                </a:cubicBezTo>
                <a:cubicBezTo>
                  <a:pt x="5924250" y="-50944"/>
                  <a:pt x="6143849" y="49121"/>
                  <a:pt x="6326408" y="0"/>
                </a:cubicBezTo>
                <a:cubicBezTo>
                  <a:pt x="6508967" y="-49121"/>
                  <a:pt x="6584517" y="6204"/>
                  <a:pt x="6807887" y="0"/>
                </a:cubicBezTo>
                <a:cubicBezTo>
                  <a:pt x="7031257" y="-6204"/>
                  <a:pt x="7496646" y="105655"/>
                  <a:pt x="7838028" y="0"/>
                </a:cubicBezTo>
                <a:cubicBezTo>
                  <a:pt x="7845120" y="142619"/>
                  <a:pt x="7820120" y="286105"/>
                  <a:pt x="7838028" y="461665"/>
                </a:cubicBezTo>
                <a:cubicBezTo>
                  <a:pt x="7676536" y="506667"/>
                  <a:pt x="7423895" y="426438"/>
                  <a:pt x="7278169" y="461665"/>
                </a:cubicBezTo>
                <a:cubicBezTo>
                  <a:pt x="7132443" y="496892"/>
                  <a:pt x="6740529" y="401825"/>
                  <a:pt x="6561549" y="461665"/>
                </a:cubicBezTo>
                <a:cubicBezTo>
                  <a:pt x="6382569" y="521505"/>
                  <a:pt x="6145170" y="420651"/>
                  <a:pt x="6001690" y="461665"/>
                </a:cubicBezTo>
                <a:cubicBezTo>
                  <a:pt x="5858210" y="502679"/>
                  <a:pt x="5622402" y="395804"/>
                  <a:pt x="5363451" y="461665"/>
                </a:cubicBezTo>
                <a:cubicBezTo>
                  <a:pt x="5104500" y="527526"/>
                  <a:pt x="5015228" y="432790"/>
                  <a:pt x="4881972" y="461665"/>
                </a:cubicBezTo>
                <a:cubicBezTo>
                  <a:pt x="4748716" y="490540"/>
                  <a:pt x="4657773" y="452669"/>
                  <a:pt x="4557253" y="461665"/>
                </a:cubicBezTo>
                <a:cubicBezTo>
                  <a:pt x="4456733" y="470661"/>
                  <a:pt x="4379991" y="436707"/>
                  <a:pt x="4232535" y="461665"/>
                </a:cubicBezTo>
                <a:cubicBezTo>
                  <a:pt x="4085079" y="486623"/>
                  <a:pt x="3847499" y="426836"/>
                  <a:pt x="3751056" y="461665"/>
                </a:cubicBezTo>
                <a:cubicBezTo>
                  <a:pt x="3654613" y="496494"/>
                  <a:pt x="3196896" y="422982"/>
                  <a:pt x="3034437" y="461665"/>
                </a:cubicBezTo>
                <a:cubicBezTo>
                  <a:pt x="2871978" y="500348"/>
                  <a:pt x="2838243" y="427156"/>
                  <a:pt x="2709718" y="461665"/>
                </a:cubicBezTo>
                <a:cubicBezTo>
                  <a:pt x="2581193" y="496174"/>
                  <a:pt x="2399157" y="432840"/>
                  <a:pt x="2228239" y="461665"/>
                </a:cubicBezTo>
                <a:cubicBezTo>
                  <a:pt x="2057321" y="490490"/>
                  <a:pt x="1776188" y="436698"/>
                  <a:pt x="1511620" y="461665"/>
                </a:cubicBezTo>
                <a:cubicBezTo>
                  <a:pt x="1247052" y="486632"/>
                  <a:pt x="1303380" y="458252"/>
                  <a:pt x="1108521" y="461665"/>
                </a:cubicBezTo>
                <a:cubicBezTo>
                  <a:pt x="913662" y="465078"/>
                  <a:pt x="727885" y="448223"/>
                  <a:pt x="548662" y="461665"/>
                </a:cubicBezTo>
                <a:cubicBezTo>
                  <a:pt x="369439" y="475107"/>
                  <a:pt x="152207" y="430633"/>
                  <a:pt x="0" y="461665"/>
                </a:cubicBezTo>
                <a:cubicBezTo>
                  <a:pt x="-31649" y="320074"/>
                  <a:pt x="44461" y="189326"/>
                  <a:pt x="0" y="0"/>
                </a:cubicBezTo>
                <a:close/>
              </a:path>
              <a:path w="7838028" h="461665" stroke="0" extrusionOk="0">
                <a:moveTo>
                  <a:pt x="0" y="0"/>
                </a:moveTo>
                <a:cubicBezTo>
                  <a:pt x="186407" y="-38167"/>
                  <a:pt x="465008" y="34477"/>
                  <a:pt x="638239" y="0"/>
                </a:cubicBezTo>
                <a:cubicBezTo>
                  <a:pt x="811470" y="-34477"/>
                  <a:pt x="944557" y="1337"/>
                  <a:pt x="1041338" y="0"/>
                </a:cubicBezTo>
                <a:cubicBezTo>
                  <a:pt x="1138119" y="-1337"/>
                  <a:pt x="1292983" y="29161"/>
                  <a:pt x="1522817" y="0"/>
                </a:cubicBezTo>
                <a:cubicBezTo>
                  <a:pt x="1752651" y="-29161"/>
                  <a:pt x="1911668" y="36484"/>
                  <a:pt x="2239437" y="0"/>
                </a:cubicBezTo>
                <a:cubicBezTo>
                  <a:pt x="2567206" y="-36484"/>
                  <a:pt x="2521334" y="13614"/>
                  <a:pt x="2642535" y="0"/>
                </a:cubicBezTo>
                <a:cubicBezTo>
                  <a:pt x="2763736" y="-13614"/>
                  <a:pt x="3035785" y="75024"/>
                  <a:pt x="3280775" y="0"/>
                </a:cubicBezTo>
                <a:cubicBezTo>
                  <a:pt x="3525765" y="-75024"/>
                  <a:pt x="3776573" y="31064"/>
                  <a:pt x="3919014" y="0"/>
                </a:cubicBezTo>
                <a:cubicBezTo>
                  <a:pt x="4061455" y="-31064"/>
                  <a:pt x="4230596" y="46397"/>
                  <a:pt x="4400493" y="0"/>
                </a:cubicBezTo>
                <a:cubicBezTo>
                  <a:pt x="4570390" y="-46397"/>
                  <a:pt x="4898047" y="23617"/>
                  <a:pt x="5038732" y="0"/>
                </a:cubicBezTo>
                <a:cubicBezTo>
                  <a:pt x="5179417" y="-23617"/>
                  <a:pt x="5538615" y="58212"/>
                  <a:pt x="5676972" y="0"/>
                </a:cubicBezTo>
                <a:cubicBezTo>
                  <a:pt x="5815329" y="-58212"/>
                  <a:pt x="5957112" y="38467"/>
                  <a:pt x="6158451" y="0"/>
                </a:cubicBezTo>
                <a:cubicBezTo>
                  <a:pt x="6359790" y="-38467"/>
                  <a:pt x="6526177" y="47500"/>
                  <a:pt x="6875070" y="0"/>
                </a:cubicBezTo>
                <a:cubicBezTo>
                  <a:pt x="7223963" y="-47500"/>
                  <a:pt x="7512047" y="90297"/>
                  <a:pt x="7838028" y="0"/>
                </a:cubicBezTo>
                <a:cubicBezTo>
                  <a:pt x="7859686" y="158245"/>
                  <a:pt x="7787012" y="325330"/>
                  <a:pt x="7838028" y="461665"/>
                </a:cubicBezTo>
                <a:cubicBezTo>
                  <a:pt x="7654376" y="503321"/>
                  <a:pt x="7583896" y="422267"/>
                  <a:pt x="7356549" y="461665"/>
                </a:cubicBezTo>
                <a:cubicBezTo>
                  <a:pt x="7129202" y="501063"/>
                  <a:pt x="7055683" y="406108"/>
                  <a:pt x="6875070" y="461665"/>
                </a:cubicBezTo>
                <a:cubicBezTo>
                  <a:pt x="6694457" y="517222"/>
                  <a:pt x="6579115" y="453537"/>
                  <a:pt x="6393591" y="461665"/>
                </a:cubicBezTo>
                <a:cubicBezTo>
                  <a:pt x="6208067" y="469793"/>
                  <a:pt x="6079467" y="409678"/>
                  <a:pt x="5912113" y="461665"/>
                </a:cubicBezTo>
                <a:cubicBezTo>
                  <a:pt x="5744759" y="513652"/>
                  <a:pt x="5601678" y="418099"/>
                  <a:pt x="5509014" y="461665"/>
                </a:cubicBezTo>
                <a:cubicBezTo>
                  <a:pt x="5416350" y="505231"/>
                  <a:pt x="5265111" y="425326"/>
                  <a:pt x="5027535" y="461665"/>
                </a:cubicBezTo>
                <a:cubicBezTo>
                  <a:pt x="4789959" y="498004"/>
                  <a:pt x="4729475" y="445312"/>
                  <a:pt x="4546056" y="461665"/>
                </a:cubicBezTo>
                <a:cubicBezTo>
                  <a:pt x="4362637" y="478018"/>
                  <a:pt x="4109844" y="432581"/>
                  <a:pt x="3907817" y="461665"/>
                </a:cubicBezTo>
                <a:cubicBezTo>
                  <a:pt x="3705790" y="490749"/>
                  <a:pt x="3640869" y="404634"/>
                  <a:pt x="3426338" y="461665"/>
                </a:cubicBezTo>
                <a:cubicBezTo>
                  <a:pt x="3211807" y="518696"/>
                  <a:pt x="3067596" y="425934"/>
                  <a:pt x="2866479" y="461665"/>
                </a:cubicBezTo>
                <a:cubicBezTo>
                  <a:pt x="2665362" y="497396"/>
                  <a:pt x="2588337" y="420355"/>
                  <a:pt x="2463380" y="461665"/>
                </a:cubicBezTo>
                <a:cubicBezTo>
                  <a:pt x="2338423" y="502975"/>
                  <a:pt x="1973956" y="432144"/>
                  <a:pt x="1825141" y="461665"/>
                </a:cubicBezTo>
                <a:cubicBezTo>
                  <a:pt x="1676326" y="491186"/>
                  <a:pt x="1612377" y="430577"/>
                  <a:pt x="1500423" y="461665"/>
                </a:cubicBezTo>
                <a:cubicBezTo>
                  <a:pt x="1388469" y="492753"/>
                  <a:pt x="1183358" y="461221"/>
                  <a:pt x="1097324" y="461665"/>
                </a:cubicBezTo>
                <a:cubicBezTo>
                  <a:pt x="1011290" y="462109"/>
                  <a:pt x="706728" y="428130"/>
                  <a:pt x="537465" y="461665"/>
                </a:cubicBezTo>
                <a:cubicBezTo>
                  <a:pt x="368202" y="495200"/>
                  <a:pt x="141837" y="439260"/>
                  <a:pt x="0" y="461665"/>
                </a:cubicBezTo>
                <a:cubicBezTo>
                  <a:pt x="-45527" y="285259"/>
                  <a:pt x="5643" y="135019"/>
                  <a:pt x="0" y="0"/>
                </a:cubicBezTo>
                <a:close/>
              </a:path>
            </a:pathLst>
          </a:cu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xtLst>
              <a:ext uri="{C807C97D-BFC1-408E-A445-0C87EB9F89A2}">
                <ask:lineSketchStyleProps xmlns:ask="http://schemas.microsoft.com/office/drawing/2018/sketchyshapes" sd="2215279637">
                  <a:prstGeom prst="rect">
                    <a:avLst/>
                  </a:prstGeom>
                  <ask:type>
                    <ask:lineSketchScribble/>
                  </ask:type>
                </ask:lineSketchStyleProps>
              </a:ext>
            </a:extLst>
          </a:ln>
          <a:effectLst>
            <a:innerShdw blurRad="114300">
              <a:prstClr val="black"/>
            </a:innerShdw>
          </a:effectLst>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2400" spc="-35" dirty="0">
                <a:latin typeface="Verdana"/>
              </a:rPr>
              <a:t>GRADIENT BOOSTING:-</a:t>
            </a:r>
          </a:p>
        </p:txBody>
      </p:sp>
      <p:sp>
        <p:nvSpPr>
          <p:cNvPr id="5" name="TextBox 4">
            <a:extLst>
              <a:ext uri="{FF2B5EF4-FFF2-40B4-BE49-F238E27FC236}">
                <a16:creationId xmlns:a16="http://schemas.microsoft.com/office/drawing/2014/main" id="{4F869670-F9FC-EB1D-4FD0-1106011E46B9}"/>
              </a:ext>
            </a:extLst>
          </p:cNvPr>
          <p:cNvSpPr txBox="1"/>
          <p:nvPr/>
        </p:nvSpPr>
        <p:spPr>
          <a:xfrm>
            <a:off x="480131" y="651800"/>
            <a:ext cx="4041681" cy="339195"/>
          </a:xfrm>
          <a:prstGeom prst="rect">
            <a:avLst/>
          </a:prstGeom>
          <a:noFill/>
        </p:spPr>
        <p:txBody>
          <a:bodyPr wrap="square" rtlCol="0">
            <a:spAutoFit/>
          </a:bodyPr>
          <a:lstStyle/>
          <a:p>
            <a:pPr marL="11430">
              <a:lnSpc>
                <a:spcPct val="125000"/>
              </a:lnSpc>
              <a:spcBef>
                <a:spcPts val="110"/>
              </a:spcBef>
              <a:spcAft>
                <a:spcPts val="115"/>
              </a:spcAft>
            </a:pPr>
            <a:r>
              <a:rPr lang="en-US" b="1" i="0" dirty="0">
                <a:solidFill>
                  <a:srgbClr val="212121"/>
                </a:solidFill>
                <a:effectLst/>
                <a:latin typeface="Roboto" panose="02000000000000000000" pitchFamily="2" charset="0"/>
              </a:rPr>
              <a:t>Gradient Boosting </a:t>
            </a:r>
            <a:r>
              <a:rPr lang="en-US" b="1" dirty="0">
                <a:solidFill>
                  <a:srgbClr val="212121"/>
                </a:solidFill>
                <a:latin typeface="Roboto" panose="02000000000000000000" pitchFamily="2" charset="0"/>
              </a:rPr>
              <a:t>Feature Importance</a:t>
            </a:r>
            <a:endParaRPr lang="en-US" b="0" i="0" dirty="0">
              <a:solidFill>
                <a:srgbClr val="212121"/>
              </a:solidFill>
              <a:effectLst/>
              <a:latin typeface="Roboto" panose="02000000000000000000" pitchFamily="2" charset="0"/>
            </a:endParaRPr>
          </a:p>
        </p:txBody>
      </p:sp>
      <p:pic>
        <p:nvPicPr>
          <p:cNvPr id="12" name="Picture 11">
            <a:extLst>
              <a:ext uri="{FF2B5EF4-FFF2-40B4-BE49-F238E27FC236}">
                <a16:creationId xmlns:a16="http://schemas.microsoft.com/office/drawing/2014/main" id="{8B35C48C-CDAA-BD38-804D-C3FCD2B6F464}"/>
              </a:ext>
            </a:extLst>
          </p:cNvPr>
          <p:cNvPicPr>
            <a:picLocks noChangeAspect="1"/>
          </p:cNvPicPr>
          <p:nvPr/>
        </p:nvPicPr>
        <p:blipFill>
          <a:blip r:embed="rId2"/>
          <a:stretch>
            <a:fillRect/>
          </a:stretch>
        </p:blipFill>
        <p:spPr>
          <a:xfrm>
            <a:off x="674974" y="1051983"/>
            <a:ext cx="2717046" cy="3731192"/>
          </a:xfrm>
          <a:prstGeom prst="rect">
            <a:avLst/>
          </a:prstGeom>
        </p:spPr>
      </p:pic>
      <p:pic>
        <p:nvPicPr>
          <p:cNvPr id="13" name="Picture 12">
            <a:extLst>
              <a:ext uri="{FF2B5EF4-FFF2-40B4-BE49-F238E27FC236}">
                <a16:creationId xmlns:a16="http://schemas.microsoft.com/office/drawing/2014/main" id="{B6D548B9-9A7D-4618-A777-EC1EE6C9AF1A}"/>
              </a:ext>
            </a:extLst>
          </p:cNvPr>
          <p:cNvPicPr>
            <a:picLocks noChangeAspect="1"/>
          </p:cNvPicPr>
          <p:nvPr/>
        </p:nvPicPr>
        <p:blipFill rotWithShape="1">
          <a:blip r:embed="rId3"/>
          <a:srcRect l="4816" b="40905"/>
          <a:stretch/>
        </p:blipFill>
        <p:spPr>
          <a:xfrm>
            <a:off x="4622190" y="1051983"/>
            <a:ext cx="3695969" cy="3731192"/>
          </a:xfrm>
          <a:prstGeom prst="rect">
            <a:avLst/>
          </a:prstGeom>
        </p:spPr>
      </p:pic>
    </p:spTree>
    <p:extLst>
      <p:ext uri="{BB962C8B-B14F-4D97-AF65-F5344CB8AC3E}">
        <p14:creationId xmlns:p14="http://schemas.microsoft.com/office/powerpoint/2010/main" val="402247390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505300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2" name="TextBox 1">
            <a:extLst>
              <a:ext uri="{FF2B5EF4-FFF2-40B4-BE49-F238E27FC236}">
                <a16:creationId xmlns:a16="http://schemas.microsoft.com/office/drawing/2014/main" id="{3564E7F9-CC23-E668-1C9D-64E9BEAA2C8E}"/>
              </a:ext>
            </a:extLst>
          </p:cNvPr>
          <p:cNvSpPr txBox="1"/>
          <p:nvPr/>
        </p:nvSpPr>
        <p:spPr>
          <a:xfrm>
            <a:off x="564291" y="445675"/>
            <a:ext cx="3722915" cy="461665"/>
          </a:xfrm>
          <a:custGeom>
            <a:avLst/>
            <a:gdLst>
              <a:gd name="connsiteX0" fmla="*/ 0 w 3722915"/>
              <a:gd name="connsiteY0" fmla="*/ 0 h 461665"/>
              <a:gd name="connsiteX1" fmla="*/ 606303 w 3722915"/>
              <a:gd name="connsiteY1" fmla="*/ 0 h 461665"/>
              <a:gd name="connsiteX2" fmla="*/ 1175377 w 3722915"/>
              <a:gd name="connsiteY2" fmla="*/ 0 h 461665"/>
              <a:gd name="connsiteX3" fmla="*/ 1707222 w 3722915"/>
              <a:gd name="connsiteY3" fmla="*/ 0 h 461665"/>
              <a:gd name="connsiteX4" fmla="*/ 2127380 w 3722915"/>
              <a:gd name="connsiteY4" fmla="*/ 0 h 461665"/>
              <a:gd name="connsiteX5" fmla="*/ 2621996 w 3722915"/>
              <a:gd name="connsiteY5" fmla="*/ 0 h 461665"/>
              <a:gd name="connsiteX6" fmla="*/ 3191070 w 3722915"/>
              <a:gd name="connsiteY6" fmla="*/ 0 h 461665"/>
              <a:gd name="connsiteX7" fmla="*/ 3722915 w 3722915"/>
              <a:gd name="connsiteY7" fmla="*/ 0 h 461665"/>
              <a:gd name="connsiteX8" fmla="*/ 3722915 w 3722915"/>
              <a:gd name="connsiteY8" fmla="*/ 461665 h 461665"/>
              <a:gd name="connsiteX9" fmla="*/ 3302757 w 3722915"/>
              <a:gd name="connsiteY9" fmla="*/ 461665 h 461665"/>
              <a:gd name="connsiteX10" fmla="*/ 2733683 w 3722915"/>
              <a:gd name="connsiteY10" fmla="*/ 461665 h 461665"/>
              <a:gd name="connsiteX11" fmla="*/ 2127380 w 3722915"/>
              <a:gd name="connsiteY11" fmla="*/ 461665 h 461665"/>
              <a:gd name="connsiteX12" fmla="*/ 1521077 w 3722915"/>
              <a:gd name="connsiteY12" fmla="*/ 461665 h 461665"/>
              <a:gd name="connsiteX13" fmla="*/ 1026461 w 3722915"/>
              <a:gd name="connsiteY13" fmla="*/ 461665 h 461665"/>
              <a:gd name="connsiteX14" fmla="*/ 531845 w 3722915"/>
              <a:gd name="connsiteY14" fmla="*/ 461665 h 461665"/>
              <a:gd name="connsiteX15" fmla="*/ 0 w 3722915"/>
              <a:gd name="connsiteY15" fmla="*/ 461665 h 461665"/>
              <a:gd name="connsiteX16" fmla="*/ 0 w 3722915"/>
              <a:gd name="connsiteY16" fmla="*/ 0 h 461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722915" h="461665" fill="none" extrusionOk="0">
                <a:moveTo>
                  <a:pt x="0" y="0"/>
                </a:moveTo>
                <a:cubicBezTo>
                  <a:pt x="282642" y="-44023"/>
                  <a:pt x="358196" y="46592"/>
                  <a:pt x="606303" y="0"/>
                </a:cubicBezTo>
                <a:cubicBezTo>
                  <a:pt x="854410" y="-46592"/>
                  <a:pt x="924207" y="21460"/>
                  <a:pt x="1175377" y="0"/>
                </a:cubicBezTo>
                <a:cubicBezTo>
                  <a:pt x="1426547" y="-21460"/>
                  <a:pt x="1540601" y="41000"/>
                  <a:pt x="1707222" y="0"/>
                </a:cubicBezTo>
                <a:cubicBezTo>
                  <a:pt x="1873843" y="-41000"/>
                  <a:pt x="1938732" y="38024"/>
                  <a:pt x="2127380" y="0"/>
                </a:cubicBezTo>
                <a:cubicBezTo>
                  <a:pt x="2316028" y="-38024"/>
                  <a:pt x="2422565" y="25935"/>
                  <a:pt x="2621996" y="0"/>
                </a:cubicBezTo>
                <a:cubicBezTo>
                  <a:pt x="2821427" y="-25935"/>
                  <a:pt x="3067210" y="42948"/>
                  <a:pt x="3191070" y="0"/>
                </a:cubicBezTo>
                <a:cubicBezTo>
                  <a:pt x="3314930" y="-42948"/>
                  <a:pt x="3525351" y="14152"/>
                  <a:pt x="3722915" y="0"/>
                </a:cubicBezTo>
                <a:cubicBezTo>
                  <a:pt x="3758929" y="97194"/>
                  <a:pt x="3692465" y="267462"/>
                  <a:pt x="3722915" y="461665"/>
                </a:cubicBezTo>
                <a:cubicBezTo>
                  <a:pt x="3552927" y="501674"/>
                  <a:pt x="3471097" y="431334"/>
                  <a:pt x="3302757" y="461665"/>
                </a:cubicBezTo>
                <a:cubicBezTo>
                  <a:pt x="3134417" y="491996"/>
                  <a:pt x="2965349" y="433732"/>
                  <a:pt x="2733683" y="461665"/>
                </a:cubicBezTo>
                <a:cubicBezTo>
                  <a:pt x="2502017" y="489598"/>
                  <a:pt x="2410455" y="435728"/>
                  <a:pt x="2127380" y="461665"/>
                </a:cubicBezTo>
                <a:cubicBezTo>
                  <a:pt x="1844305" y="487602"/>
                  <a:pt x="1745645" y="401310"/>
                  <a:pt x="1521077" y="461665"/>
                </a:cubicBezTo>
                <a:cubicBezTo>
                  <a:pt x="1296509" y="522020"/>
                  <a:pt x="1201656" y="458433"/>
                  <a:pt x="1026461" y="461665"/>
                </a:cubicBezTo>
                <a:cubicBezTo>
                  <a:pt x="851266" y="464897"/>
                  <a:pt x="652941" y="428205"/>
                  <a:pt x="531845" y="461665"/>
                </a:cubicBezTo>
                <a:cubicBezTo>
                  <a:pt x="410749" y="495125"/>
                  <a:pt x="225311" y="451408"/>
                  <a:pt x="0" y="461665"/>
                </a:cubicBezTo>
                <a:cubicBezTo>
                  <a:pt x="-14072" y="358384"/>
                  <a:pt x="53089" y="106679"/>
                  <a:pt x="0" y="0"/>
                </a:cubicBezTo>
                <a:close/>
              </a:path>
              <a:path w="3722915" h="461665" stroke="0" extrusionOk="0">
                <a:moveTo>
                  <a:pt x="0" y="0"/>
                </a:moveTo>
                <a:cubicBezTo>
                  <a:pt x="159363" y="-2463"/>
                  <a:pt x="391820" y="25391"/>
                  <a:pt x="569074" y="0"/>
                </a:cubicBezTo>
                <a:cubicBezTo>
                  <a:pt x="746328" y="-25391"/>
                  <a:pt x="890008" y="43904"/>
                  <a:pt x="1026461" y="0"/>
                </a:cubicBezTo>
                <a:cubicBezTo>
                  <a:pt x="1162914" y="-43904"/>
                  <a:pt x="1407171" y="18375"/>
                  <a:pt x="1521077" y="0"/>
                </a:cubicBezTo>
                <a:cubicBezTo>
                  <a:pt x="1634983" y="-18375"/>
                  <a:pt x="1833713" y="35747"/>
                  <a:pt x="2127380" y="0"/>
                </a:cubicBezTo>
                <a:cubicBezTo>
                  <a:pt x="2421047" y="-35747"/>
                  <a:pt x="2415535" y="24716"/>
                  <a:pt x="2584767" y="0"/>
                </a:cubicBezTo>
                <a:cubicBezTo>
                  <a:pt x="2753999" y="-24716"/>
                  <a:pt x="2916209" y="31494"/>
                  <a:pt x="3153841" y="0"/>
                </a:cubicBezTo>
                <a:cubicBezTo>
                  <a:pt x="3391473" y="-31494"/>
                  <a:pt x="3459980" y="32814"/>
                  <a:pt x="3722915" y="0"/>
                </a:cubicBezTo>
                <a:cubicBezTo>
                  <a:pt x="3738810" y="162520"/>
                  <a:pt x="3682921" y="246817"/>
                  <a:pt x="3722915" y="461665"/>
                </a:cubicBezTo>
                <a:cubicBezTo>
                  <a:pt x="3637720" y="462710"/>
                  <a:pt x="3413722" y="437169"/>
                  <a:pt x="3302757" y="461665"/>
                </a:cubicBezTo>
                <a:cubicBezTo>
                  <a:pt x="3191792" y="486161"/>
                  <a:pt x="2977647" y="396405"/>
                  <a:pt x="2696454" y="461665"/>
                </a:cubicBezTo>
                <a:cubicBezTo>
                  <a:pt x="2415261" y="526925"/>
                  <a:pt x="2458920" y="441861"/>
                  <a:pt x="2239067" y="461665"/>
                </a:cubicBezTo>
                <a:cubicBezTo>
                  <a:pt x="2019214" y="481469"/>
                  <a:pt x="1997226" y="413870"/>
                  <a:pt x="1781681" y="461665"/>
                </a:cubicBezTo>
                <a:cubicBezTo>
                  <a:pt x="1566136" y="509460"/>
                  <a:pt x="1551698" y="460366"/>
                  <a:pt x="1361523" y="461665"/>
                </a:cubicBezTo>
                <a:cubicBezTo>
                  <a:pt x="1171348" y="462964"/>
                  <a:pt x="883610" y="441045"/>
                  <a:pt x="755220" y="461665"/>
                </a:cubicBezTo>
                <a:cubicBezTo>
                  <a:pt x="626830" y="482285"/>
                  <a:pt x="161044" y="413846"/>
                  <a:pt x="0" y="461665"/>
                </a:cubicBezTo>
                <a:cubicBezTo>
                  <a:pt x="-12879" y="349956"/>
                  <a:pt x="18286" y="129828"/>
                  <a:pt x="0" y="0"/>
                </a:cubicBezTo>
                <a:close/>
              </a:path>
            </a:pathLst>
          </a:cu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xtLst>
              <a:ext uri="{C807C97D-BFC1-408E-A445-0C87EB9F89A2}">
                <ask:lineSketchStyleProps xmlns:ask="http://schemas.microsoft.com/office/drawing/2018/sketchyshapes" sd="2215279637">
                  <a:prstGeom prst="rect">
                    <a:avLst/>
                  </a:prstGeom>
                  <ask:type>
                    <ask:lineSketchScribble/>
                  </ask:type>
                </ask:lineSketchStyleProps>
              </a:ext>
            </a:extLst>
          </a:ln>
          <a:effectLst>
            <a:innerShdw blurRad="114300">
              <a:prstClr val="black"/>
            </a:innerShdw>
          </a:effectLst>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2400" spc="-35" dirty="0">
                <a:latin typeface="Verdana"/>
              </a:rPr>
              <a:t>Problem Statement:-</a:t>
            </a:r>
          </a:p>
        </p:txBody>
      </p:sp>
      <p:sp>
        <p:nvSpPr>
          <p:cNvPr id="5" name="TextBox 4">
            <a:extLst>
              <a:ext uri="{FF2B5EF4-FFF2-40B4-BE49-F238E27FC236}">
                <a16:creationId xmlns:a16="http://schemas.microsoft.com/office/drawing/2014/main" id="{CDF69525-E077-A875-C8F1-102F423BDA91}"/>
              </a:ext>
            </a:extLst>
          </p:cNvPr>
          <p:cNvSpPr txBox="1"/>
          <p:nvPr/>
        </p:nvSpPr>
        <p:spPr>
          <a:xfrm>
            <a:off x="457199" y="1140589"/>
            <a:ext cx="8147957" cy="3153236"/>
          </a:xfrm>
          <a:prstGeom prst="rect">
            <a:avLst/>
          </a:prstGeom>
          <a:noFill/>
        </p:spPr>
        <p:txBody>
          <a:bodyPr wrap="square" rtlCol="0">
            <a:spAutoFit/>
          </a:bodyPr>
          <a:lstStyle/>
          <a:p>
            <a:pPr marL="285750" indent="-285750">
              <a:lnSpc>
                <a:spcPct val="150000"/>
              </a:lnSpc>
              <a:spcBef>
                <a:spcPts val="300"/>
              </a:spcBef>
              <a:spcAft>
                <a:spcPts val="200"/>
              </a:spcAft>
              <a:buFont typeface="Wingdings" panose="05000000000000000000" pitchFamily="2" charset="2"/>
              <a:buChar char="Ø"/>
            </a:pPr>
            <a:r>
              <a:rPr lang="en-US" spc="-5" dirty="0">
                <a:latin typeface="+mj-lt"/>
              </a:rPr>
              <a:t>Currently Rental bikes are introduced in many urban cities for the enhancement of mobility comfort.</a:t>
            </a:r>
          </a:p>
          <a:p>
            <a:pPr marL="285750" indent="-285750">
              <a:lnSpc>
                <a:spcPct val="150000"/>
              </a:lnSpc>
              <a:spcBef>
                <a:spcPts val="300"/>
              </a:spcBef>
              <a:spcAft>
                <a:spcPts val="200"/>
              </a:spcAft>
              <a:buFont typeface="Wingdings" panose="05000000000000000000" pitchFamily="2" charset="2"/>
              <a:buChar char="Ø"/>
            </a:pPr>
            <a:r>
              <a:rPr lang="en-US" spc="-5" dirty="0">
                <a:latin typeface="+mj-lt"/>
              </a:rPr>
              <a:t>It is important to make the rental bike available and accessible to the public at the right  time as it        lessens the waiting time. Eventually, providing the  city with a stable supply of rental bikes becomes a major concern. </a:t>
            </a:r>
          </a:p>
          <a:p>
            <a:pPr marL="285750" indent="-285750">
              <a:lnSpc>
                <a:spcPct val="150000"/>
              </a:lnSpc>
              <a:spcBef>
                <a:spcPts val="300"/>
              </a:spcBef>
              <a:spcAft>
                <a:spcPts val="200"/>
              </a:spcAft>
              <a:buFont typeface="Wingdings" panose="05000000000000000000" pitchFamily="2" charset="2"/>
              <a:buChar char="Ø"/>
            </a:pPr>
            <a:r>
              <a:rPr lang="en-US" spc="-5" dirty="0">
                <a:latin typeface="+mj-lt"/>
              </a:rPr>
              <a:t>The crucial part is the prediction of bike count required at each   hour for the stable supply of rental bike.</a:t>
            </a:r>
          </a:p>
          <a:p>
            <a:pPr marL="285750" indent="-285750">
              <a:lnSpc>
                <a:spcPct val="150000"/>
              </a:lnSpc>
              <a:spcBef>
                <a:spcPts val="300"/>
              </a:spcBef>
              <a:spcAft>
                <a:spcPts val="200"/>
              </a:spcAft>
              <a:buFont typeface="Wingdings" panose="05000000000000000000" pitchFamily="2" charset="2"/>
              <a:buChar char="Ø"/>
            </a:pPr>
            <a:r>
              <a:rPr lang="en-US" spc="-5" dirty="0">
                <a:latin typeface="+mj-lt"/>
              </a:rPr>
              <a:t>The final aim of this project is the prediction of bike count required at each hour for the stable supply of rental bikes by using suitable regression model.</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C5317CD-1678-71E1-1F4C-AE8570A8E34E}"/>
              </a:ext>
            </a:extLst>
          </p:cNvPr>
          <p:cNvSpPr txBox="1"/>
          <p:nvPr/>
        </p:nvSpPr>
        <p:spPr>
          <a:xfrm>
            <a:off x="485085" y="397438"/>
            <a:ext cx="1871190" cy="523220"/>
          </a:xfrm>
          <a:custGeom>
            <a:avLst/>
            <a:gdLst>
              <a:gd name="connsiteX0" fmla="*/ 0 w 1871190"/>
              <a:gd name="connsiteY0" fmla="*/ 0 h 523220"/>
              <a:gd name="connsiteX1" fmla="*/ 505221 w 1871190"/>
              <a:gd name="connsiteY1" fmla="*/ 0 h 523220"/>
              <a:gd name="connsiteX2" fmla="*/ 916883 w 1871190"/>
              <a:gd name="connsiteY2" fmla="*/ 0 h 523220"/>
              <a:gd name="connsiteX3" fmla="*/ 1384681 w 1871190"/>
              <a:gd name="connsiteY3" fmla="*/ 0 h 523220"/>
              <a:gd name="connsiteX4" fmla="*/ 1871190 w 1871190"/>
              <a:gd name="connsiteY4" fmla="*/ 0 h 523220"/>
              <a:gd name="connsiteX5" fmla="*/ 1871190 w 1871190"/>
              <a:gd name="connsiteY5" fmla="*/ 523220 h 523220"/>
              <a:gd name="connsiteX6" fmla="*/ 1422104 w 1871190"/>
              <a:gd name="connsiteY6" fmla="*/ 523220 h 523220"/>
              <a:gd name="connsiteX7" fmla="*/ 916883 w 1871190"/>
              <a:gd name="connsiteY7" fmla="*/ 523220 h 523220"/>
              <a:gd name="connsiteX8" fmla="*/ 467798 w 1871190"/>
              <a:gd name="connsiteY8" fmla="*/ 523220 h 523220"/>
              <a:gd name="connsiteX9" fmla="*/ 0 w 1871190"/>
              <a:gd name="connsiteY9" fmla="*/ 523220 h 523220"/>
              <a:gd name="connsiteX10" fmla="*/ 0 w 1871190"/>
              <a:gd name="connsiteY10" fmla="*/ 0 h 523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71190" h="523220" fill="none" extrusionOk="0">
                <a:moveTo>
                  <a:pt x="0" y="0"/>
                </a:moveTo>
                <a:cubicBezTo>
                  <a:pt x="155431" y="-23286"/>
                  <a:pt x="377236" y="11169"/>
                  <a:pt x="505221" y="0"/>
                </a:cubicBezTo>
                <a:cubicBezTo>
                  <a:pt x="633206" y="-11169"/>
                  <a:pt x="806900" y="25969"/>
                  <a:pt x="916883" y="0"/>
                </a:cubicBezTo>
                <a:cubicBezTo>
                  <a:pt x="1026866" y="-25969"/>
                  <a:pt x="1178923" y="54919"/>
                  <a:pt x="1384681" y="0"/>
                </a:cubicBezTo>
                <a:cubicBezTo>
                  <a:pt x="1590439" y="-54919"/>
                  <a:pt x="1744436" y="13956"/>
                  <a:pt x="1871190" y="0"/>
                </a:cubicBezTo>
                <a:cubicBezTo>
                  <a:pt x="1932069" y="241112"/>
                  <a:pt x="1863946" y="385133"/>
                  <a:pt x="1871190" y="523220"/>
                </a:cubicBezTo>
                <a:cubicBezTo>
                  <a:pt x="1678591" y="524173"/>
                  <a:pt x="1637138" y="492952"/>
                  <a:pt x="1422104" y="523220"/>
                </a:cubicBezTo>
                <a:cubicBezTo>
                  <a:pt x="1207070" y="553488"/>
                  <a:pt x="1142207" y="488382"/>
                  <a:pt x="916883" y="523220"/>
                </a:cubicBezTo>
                <a:cubicBezTo>
                  <a:pt x="691559" y="558058"/>
                  <a:pt x="580866" y="503784"/>
                  <a:pt x="467798" y="523220"/>
                </a:cubicBezTo>
                <a:cubicBezTo>
                  <a:pt x="354730" y="542656"/>
                  <a:pt x="193257" y="510574"/>
                  <a:pt x="0" y="523220"/>
                </a:cubicBezTo>
                <a:cubicBezTo>
                  <a:pt x="-50535" y="294318"/>
                  <a:pt x="8857" y="257598"/>
                  <a:pt x="0" y="0"/>
                </a:cubicBezTo>
                <a:close/>
              </a:path>
              <a:path w="1871190" h="523220" stroke="0" extrusionOk="0">
                <a:moveTo>
                  <a:pt x="0" y="0"/>
                </a:moveTo>
                <a:cubicBezTo>
                  <a:pt x="153788" y="-9633"/>
                  <a:pt x="367115" y="31019"/>
                  <a:pt x="486509" y="0"/>
                </a:cubicBezTo>
                <a:cubicBezTo>
                  <a:pt x="605903" y="-31019"/>
                  <a:pt x="782288" y="14080"/>
                  <a:pt x="916883" y="0"/>
                </a:cubicBezTo>
                <a:cubicBezTo>
                  <a:pt x="1051478" y="-14080"/>
                  <a:pt x="1184885" y="41646"/>
                  <a:pt x="1365969" y="0"/>
                </a:cubicBezTo>
                <a:cubicBezTo>
                  <a:pt x="1547053" y="-41646"/>
                  <a:pt x="1637987" y="4717"/>
                  <a:pt x="1871190" y="0"/>
                </a:cubicBezTo>
                <a:cubicBezTo>
                  <a:pt x="1881700" y="204933"/>
                  <a:pt x="1844286" y="289506"/>
                  <a:pt x="1871190" y="523220"/>
                </a:cubicBezTo>
                <a:cubicBezTo>
                  <a:pt x="1670362" y="573303"/>
                  <a:pt x="1616414" y="495118"/>
                  <a:pt x="1365969" y="523220"/>
                </a:cubicBezTo>
                <a:cubicBezTo>
                  <a:pt x="1115524" y="551322"/>
                  <a:pt x="1039787" y="480175"/>
                  <a:pt x="860747" y="523220"/>
                </a:cubicBezTo>
                <a:cubicBezTo>
                  <a:pt x="681707" y="566265"/>
                  <a:pt x="411412" y="447923"/>
                  <a:pt x="0" y="523220"/>
                </a:cubicBezTo>
                <a:cubicBezTo>
                  <a:pt x="-11403" y="283418"/>
                  <a:pt x="9585" y="120786"/>
                  <a:pt x="0" y="0"/>
                </a:cubicBezTo>
                <a:close/>
              </a:path>
            </a:pathLst>
          </a:cu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xtLst>
              <a:ext uri="{C807C97D-BFC1-408E-A445-0C87EB9F89A2}">
                <ask:lineSketchStyleProps xmlns:ask="http://schemas.microsoft.com/office/drawing/2018/sketchyshapes" sd="2215279637">
                  <a:prstGeom prst="rect">
                    <a:avLst/>
                  </a:prstGeom>
                  <ask:type>
                    <ask:lineSketchScribble/>
                  </ask:type>
                </ask:lineSketchStyleProps>
              </a:ext>
            </a:extLst>
          </a:ln>
          <a:effectLst>
            <a:innerShdw blurRad="114300">
              <a:prstClr val="black"/>
            </a:innerShdw>
          </a:effectLst>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2800" dirty="0">
                <a:ln w="0"/>
                <a:solidFill>
                  <a:schemeClr val="tx1"/>
                </a:solidFill>
                <a:effectLst>
                  <a:outerShdw blurRad="38100" dist="19050" dir="2700000" algn="tl" rotWithShape="0">
                    <a:schemeClr val="dk1">
                      <a:alpha val="40000"/>
                    </a:schemeClr>
                  </a:outerShdw>
                </a:effectLst>
              </a:rPr>
              <a:t>Workflow:-</a:t>
            </a:r>
            <a:endParaRPr lang="en-US" sz="1800" dirty="0">
              <a:ln w="0"/>
              <a:solidFill>
                <a:schemeClr val="tx1"/>
              </a:solidFill>
              <a:effectLst>
                <a:outerShdw blurRad="38100" dist="19050" dir="2700000" algn="tl" rotWithShape="0">
                  <a:schemeClr val="dk1">
                    <a:alpha val="40000"/>
                  </a:schemeClr>
                </a:outerShdw>
              </a:effectLst>
            </a:endParaRPr>
          </a:p>
        </p:txBody>
      </p:sp>
      <p:graphicFrame>
        <p:nvGraphicFramePr>
          <p:cNvPr id="8" name="Diagram 7">
            <a:extLst>
              <a:ext uri="{FF2B5EF4-FFF2-40B4-BE49-F238E27FC236}">
                <a16:creationId xmlns:a16="http://schemas.microsoft.com/office/drawing/2014/main" id="{ACEACBED-23EA-7A08-952E-6A72336DA462}"/>
              </a:ext>
            </a:extLst>
          </p:cNvPr>
          <p:cNvGraphicFramePr/>
          <p:nvPr>
            <p:extLst>
              <p:ext uri="{D42A27DB-BD31-4B8C-83A1-F6EECF244321}">
                <p14:modId xmlns:p14="http://schemas.microsoft.com/office/powerpoint/2010/main" val="2744388381"/>
              </p:ext>
            </p:extLst>
          </p:nvPr>
        </p:nvGraphicFramePr>
        <p:xfrm>
          <a:off x="485085" y="1330779"/>
          <a:ext cx="7945178" cy="324847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285579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F493AAD-11CF-C9A4-BFBF-CDEA73B2C0A6}"/>
              </a:ext>
            </a:extLst>
          </p:cNvPr>
          <p:cNvSpPr txBox="1"/>
          <p:nvPr/>
        </p:nvSpPr>
        <p:spPr>
          <a:xfrm>
            <a:off x="469246" y="268314"/>
            <a:ext cx="5448954" cy="461665"/>
          </a:xfrm>
          <a:custGeom>
            <a:avLst/>
            <a:gdLst>
              <a:gd name="connsiteX0" fmla="*/ 0 w 5448954"/>
              <a:gd name="connsiteY0" fmla="*/ 0 h 461665"/>
              <a:gd name="connsiteX1" fmla="*/ 599385 w 5448954"/>
              <a:gd name="connsiteY1" fmla="*/ 0 h 461665"/>
              <a:gd name="connsiteX2" fmla="*/ 980812 w 5448954"/>
              <a:gd name="connsiteY2" fmla="*/ 0 h 461665"/>
              <a:gd name="connsiteX3" fmla="*/ 1416728 w 5448954"/>
              <a:gd name="connsiteY3" fmla="*/ 0 h 461665"/>
              <a:gd name="connsiteX4" fmla="*/ 1798155 w 5448954"/>
              <a:gd name="connsiteY4" fmla="*/ 0 h 461665"/>
              <a:gd name="connsiteX5" fmla="*/ 2179582 w 5448954"/>
              <a:gd name="connsiteY5" fmla="*/ 0 h 461665"/>
              <a:gd name="connsiteX6" fmla="*/ 2724477 w 5448954"/>
              <a:gd name="connsiteY6" fmla="*/ 0 h 461665"/>
              <a:gd name="connsiteX7" fmla="*/ 3378351 w 5448954"/>
              <a:gd name="connsiteY7" fmla="*/ 0 h 461665"/>
              <a:gd name="connsiteX8" fmla="*/ 3814268 w 5448954"/>
              <a:gd name="connsiteY8" fmla="*/ 0 h 461665"/>
              <a:gd name="connsiteX9" fmla="*/ 4359163 w 5448954"/>
              <a:gd name="connsiteY9" fmla="*/ 0 h 461665"/>
              <a:gd name="connsiteX10" fmla="*/ 4740590 w 5448954"/>
              <a:gd name="connsiteY10" fmla="*/ 0 h 461665"/>
              <a:gd name="connsiteX11" fmla="*/ 5448954 w 5448954"/>
              <a:gd name="connsiteY11" fmla="*/ 0 h 461665"/>
              <a:gd name="connsiteX12" fmla="*/ 5448954 w 5448954"/>
              <a:gd name="connsiteY12" fmla="*/ 461665 h 461665"/>
              <a:gd name="connsiteX13" fmla="*/ 5013038 w 5448954"/>
              <a:gd name="connsiteY13" fmla="*/ 461665 h 461665"/>
              <a:gd name="connsiteX14" fmla="*/ 4577121 w 5448954"/>
              <a:gd name="connsiteY14" fmla="*/ 461665 h 461665"/>
              <a:gd name="connsiteX15" fmla="*/ 4032226 w 5448954"/>
              <a:gd name="connsiteY15" fmla="*/ 461665 h 461665"/>
              <a:gd name="connsiteX16" fmla="*/ 3487331 w 5448954"/>
              <a:gd name="connsiteY16" fmla="*/ 461665 h 461665"/>
              <a:gd name="connsiteX17" fmla="*/ 2833456 w 5448954"/>
              <a:gd name="connsiteY17" fmla="*/ 461665 h 461665"/>
              <a:gd name="connsiteX18" fmla="*/ 2452029 w 5448954"/>
              <a:gd name="connsiteY18" fmla="*/ 461665 h 461665"/>
              <a:gd name="connsiteX19" fmla="*/ 2016113 w 5448954"/>
              <a:gd name="connsiteY19" fmla="*/ 461665 h 461665"/>
              <a:gd name="connsiteX20" fmla="*/ 1525707 w 5448954"/>
              <a:gd name="connsiteY20" fmla="*/ 461665 h 461665"/>
              <a:gd name="connsiteX21" fmla="*/ 980812 w 5448954"/>
              <a:gd name="connsiteY21" fmla="*/ 461665 h 461665"/>
              <a:gd name="connsiteX22" fmla="*/ 544895 w 5448954"/>
              <a:gd name="connsiteY22" fmla="*/ 461665 h 461665"/>
              <a:gd name="connsiteX23" fmla="*/ 0 w 5448954"/>
              <a:gd name="connsiteY23" fmla="*/ 461665 h 461665"/>
              <a:gd name="connsiteX24" fmla="*/ 0 w 5448954"/>
              <a:gd name="connsiteY24" fmla="*/ 0 h 461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448954" h="461665" fill="none" extrusionOk="0">
                <a:moveTo>
                  <a:pt x="0" y="0"/>
                </a:moveTo>
                <a:cubicBezTo>
                  <a:pt x="185243" y="-63822"/>
                  <a:pt x="439832" y="10890"/>
                  <a:pt x="599385" y="0"/>
                </a:cubicBezTo>
                <a:cubicBezTo>
                  <a:pt x="758938" y="-10890"/>
                  <a:pt x="841697" y="28676"/>
                  <a:pt x="980812" y="0"/>
                </a:cubicBezTo>
                <a:cubicBezTo>
                  <a:pt x="1119927" y="-28676"/>
                  <a:pt x="1246455" y="21847"/>
                  <a:pt x="1416728" y="0"/>
                </a:cubicBezTo>
                <a:cubicBezTo>
                  <a:pt x="1587001" y="-21847"/>
                  <a:pt x="1633715" y="20962"/>
                  <a:pt x="1798155" y="0"/>
                </a:cubicBezTo>
                <a:cubicBezTo>
                  <a:pt x="1962595" y="-20962"/>
                  <a:pt x="2086825" y="45104"/>
                  <a:pt x="2179582" y="0"/>
                </a:cubicBezTo>
                <a:cubicBezTo>
                  <a:pt x="2272339" y="-45104"/>
                  <a:pt x="2520382" y="21309"/>
                  <a:pt x="2724477" y="0"/>
                </a:cubicBezTo>
                <a:cubicBezTo>
                  <a:pt x="2928572" y="-21309"/>
                  <a:pt x="3188548" y="63697"/>
                  <a:pt x="3378351" y="0"/>
                </a:cubicBezTo>
                <a:cubicBezTo>
                  <a:pt x="3568154" y="-63697"/>
                  <a:pt x="3643858" y="41683"/>
                  <a:pt x="3814268" y="0"/>
                </a:cubicBezTo>
                <a:cubicBezTo>
                  <a:pt x="3984678" y="-41683"/>
                  <a:pt x="4157992" y="8485"/>
                  <a:pt x="4359163" y="0"/>
                </a:cubicBezTo>
                <a:cubicBezTo>
                  <a:pt x="4560335" y="-8485"/>
                  <a:pt x="4606283" y="8793"/>
                  <a:pt x="4740590" y="0"/>
                </a:cubicBezTo>
                <a:cubicBezTo>
                  <a:pt x="4874897" y="-8793"/>
                  <a:pt x="5138562" y="26965"/>
                  <a:pt x="5448954" y="0"/>
                </a:cubicBezTo>
                <a:cubicBezTo>
                  <a:pt x="5494986" y="199671"/>
                  <a:pt x="5429788" y="232419"/>
                  <a:pt x="5448954" y="461665"/>
                </a:cubicBezTo>
                <a:cubicBezTo>
                  <a:pt x="5232979" y="509095"/>
                  <a:pt x="5163561" y="459292"/>
                  <a:pt x="5013038" y="461665"/>
                </a:cubicBezTo>
                <a:cubicBezTo>
                  <a:pt x="4862515" y="464038"/>
                  <a:pt x="4707473" y="434190"/>
                  <a:pt x="4577121" y="461665"/>
                </a:cubicBezTo>
                <a:cubicBezTo>
                  <a:pt x="4446769" y="489140"/>
                  <a:pt x="4155732" y="412001"/>
                  <a:pt x="4032226" y="461665"/>
                </a:cubicBezTo>
                <a:cubicBezTo>
                  <a:pt x="3908720" y="511329"/>
                  <a:pt x="3756281" y="420721"/>
                  <a:pt x="3487331" y="461665"/>
                </a:cubicBezTo>
                <a:cubicBezTo>
                  <a:pt x="3218382" y="502609"/>
                  <a:pt x="3113257" y="397209"/>
                  <a:pt x="2833456" y="461665"/>
                </a:cubicBezTo>
                <a:cubicBezTo>
                  <a:pt x="2553655" y="526121"/>
                  <a:pt x="2585402" y="450129"/>
                  <a:pt x="2452029" y="461665"/>
                </a:cubicBezTo>
                <a:cubicBezTo>
                  <a:pt x="2318656" y="473201"/>
                  <a:pt x="2154500" y="431849"/>
                  <a:pt x="2016113" y="461665"/>
                </a:cubicBezTo>
                <a:cubicBezTo>
                  <a:pt x="1877726" y="491481"/>
                  <a:pt x="1713653" y="404613"/>
                  <a:pt x="1525707" y="461665"/>
                </a:cubicBezTo>
                <a:cubicBezTo>
                  <a:pt x="1337761" y="518717"/>
                  <a:pt x="1111041" y="424679"/>
                  <a:pt x="980812" y="461665"/>
                </a:cubicBezTo>
                <a:cubicBezTo>
                  <a:pt x="850583" y="498651"/>
                  <a:pt x="716249" y="434032"/>
                  <a:pt x="544895" y="461665"/>
                </a:cubicBezTo>
                <a:cubicBezTo>
                  <a:pt x="373541" y="489298"/>
                  <a:pt x="135353" y="412213"/>
                  <a:pt x="0" y="461665"/>
                </a:cubicBezTo>
                <a:cubicBezTo>
                  <a:pt x="-15415" y="276976"/>
                  <a:pt x="26066" y="98068"/>
                  <a:pt x="0" y="0"/>
                </a:cubicBezTo>
                <a:close/>
              </a:path>
              <a:path w="5448954" h="461665" stroke="0" extrusionOk="0">
                <a:moveTo>
                  <a:pt x="0" y="0"/>
                </a:moveTo>
                <a:cubicBezTo>
                  <a:pt x="296570" y="-34155"/>
                  <a:pt x="416370" y="2341"/>
                  <a:pt x="599385" y="0"/>
                </a:cubicBezTo>
                <a:cubicBezTo>
                  <a:pt x="782400" y="-2341"/>
                  <a:pt x="928385" y="30611"/>
                  <a:pt x="1035301" y="0"/>
                </a:cubicBezTo>
                <a:cubicBezTo>
                  <a:pt x="1142217" y="-30611"/>
                  <a:pt x="1321907" y="37374"/>
                  <a:pt x="1525707" y="0"/>
                </a:cubicBezTo>
                <a:cubicBezTo>
                  <a:pt x="1729507" y="-37374"/>
                  <a:pt x="1911460" y="45308"/>
                  <a:pt x="2179582" y="0"/>
                </a:cubicBezTo>
                <a:cubicBezTo>
                  <a:pt x="2447705" y="-45308"/>
                  <a:pt x="2461352" y="40554"/>
                  <a:pt x="2615498" y="0"/>
                </a:cubicBezTo>
                <a:cubicBezTo>
                  <a:pt x="2769644" y="-40554"/>
                  <a:pt x="3041248" y="22520"/>
                  <a:pt x="3214883" y="0"/>
                </a:cubicBezTo>
                <a:cubicBezTo>
                  <a:pt x="3388518" y="-22520"/>
                  <a:pt x="3593003" y="29020"/>
                  <a:pt x="3814268" y="0"/>
                </a:cubicBezTo>
                <a:cubicBezTo>
                  <a:pt x="4035534" y="-29020"/>
                  <a:pt x="4109843" y="5065"/>
                  <a:pt x="4304674" y="0"/>
                </a:cubicBezTo>
                <a:cubicBezTo>
                  <a:pt x="4499505" y="-5065"/>
                  <a:pt x="4757878" y="55771"/>
                  <a:pt x="4904059" y="0"/>
                </a:cubicBezTo>
                <a:cubicBezTo>
                  <a:pt x="5050241" y="-55771"/>
                  <a:pt x="5301561" y="57542"/>
                  <a:pt x="5448954" y="0"/>
                </a:cubicBezTo>
                <a:cubicBezTo>
                  <a:pt x="5456055" y="217727"/>
                  <a:pt x="5395789" y="346486"/>
                  <a:pt x="5448954" y="461665"/>
                </a:cubicBezTo>
                <a:cubicBezTo>
                  <a:pt x="5221758" y="489555"/>
                  <a:pt x="5069774" y="420189"/>
                  <a:pt x="4958548" y="461665"/>
                </a:cubicBezTo>
                <a:cubicBezTo>
                  <a:pt x="4847322" y="503141"/>
                  <a:pt x="4746649" y="451218"/>
                  <a:pt x="4577121" y="461665"/>
                </a:cubicBezTo>
                <a:cubicBezTo>
                  <a:pt x="4407593" y="472112"/>
                  <a:pt x="4144322" y="415666"/>
                  <a:pt x="3923247" y="461665"/>
                </a:cubicBezTo>
                <a:cubicBezTo>
                  <a:pt x="3702172" y="507664"/>
                  <a:pt x="3552175" y="451196"/>
                  <a:pt x="3378351" y="461665"/>
                </a:cubicBezTo>
                <a:cubicBezTo>
                  <a:pt x="3204527" y="472134"/>
                  <a:pt x="3029639" y="420216"/>
                  <a:pt x="2887946" y="461665"/>
                </a:cubicBezTo>
                <a:cubicBezTo>
                  <a:pt x="2746253" y="503114"/>
                  <a:pt x="2638144" y="453562"/>
                  <a:pt x="2397540" y="461665"/>
                </a:cubicBezTo>
                <a:cubicBezTo>
                  <a:pt x="2156936" y="469768"/>
                  <a:pt x="2110813" y="403867"/>
                  <a:pt x="1907134" y="461665"/>
                </a:cubicBezTo>
                <a:cubicBezTo>
                  <a:pt x="1703455" y="519463"/>
                  <a:pt x="1644069" y="438305"/>
                  <a:pt x="1471218" y="461665"/>
                </a:cubicBezTo>
                <a:cubicBezTo>
                  <a:pt x="1298367" y="485025"/>
                  <a:pt x="1134452" y="420132"/>
                  <a:pt x="980812" y="461665"/>
                </a:cubicBezTo>
                <a:cubicBezTo>
                  <a:pt x="827172" y="503198"/>
                  <a:pt x="718700" y="451037"/>
                  <a:pt x="490406" y="461665"/>
                </a:cubicBezTo>
                <a:cubicBezTo>
                  <a:pt x="262112" y="472293"/>
                  <a:pt x="183035" y="425624"/>
                  <a:pt x="0" y="461665"/>
                </a:cubicBezTo>
                <a:cubicBezTo>
                  <a:pt x="-38008" y="342681"/>
                  <a:pt x="29041" y="188436"/>
                  <a:pt x="0" y="0"/>
                </a:cubicBezTo>
                <a:close/>
              </a:path>
            </a:pathLst>
          </a:cu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xtLst>
              <a:ext uri="{C807C97D-BFC1-408E-A445-0C87EB9F89A2}">
                <ask:lineSketchStyleProps xmlns:ask="http://schemas.microsoft.com/office/drawing/2018/sketchyshapes" sd="2215279637">
                  <a:prstGeom prst="rect">
                    <a:avLst/>
                  </a:prstGeom>
                  <ask:type>
                    <ask:lineSketchScribble/>
                  </ask:type>
                </ask:lineSketchStyleProps>
              </a:ext>
            </a:extLst>
          </a:ln>
          <a:effectLst>
            <a:innerShdw blurRad="114300">
              <a:prstClr val="black"/>
            </a:innerShdw>
          </a:effectLst>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2400" spc="-35" dirty="0">
                <a:latin typeface="Verdana"/>
              </a:rPr>
              <a:t>Data Collection and Understating:-</a:t>
            </a:r>
          </a:p>
        </p:txBody>
      </p:sp>
      <p:sp>
        <p:nvSpPr>
          <p:cNvPr id="2" name="TextBox 1">
            <a:extLst>
              <a:ext uri="{FF2B5EF4-FFF2-40B4-BE49-F238E27FC236}">
                <a16:creationId xmlns:a16="http://schemas.microsoft.com/office/drawing/2014/main" id="{06854379-6845-E80A-4992-C8EC7B5236DA}"/>
              </a:ext>
            </a:extLst>
          </p:cNvPr>
          <p:cNvSpPr txBox="1"/>
          <p:nvPr/>
        </p:nvSpPr>
        <p:spPr>
          <a:xfrm>
            <a:off x="469246" y="729979"/>
            <a:ext cx="7903230" cy="4390946"/>
          </a:xfrm>
          <a:prstGeom prst="rect">
            <a:avLst/>
          </a:prstGeom>
          <a:noFill/>
        </p:spPr>
        <p:txBody>
          <a:bodyPr wrap="square" rtlCol="0">
            <a:spAutoFit/>
          </a:bodyPr>
          <a:lstStyle/>
          <a:p>
            <a:pPr marL="285750" indent="-285750">
              <a:spcBef>
                <a:spcPts val="115"/>
              </a:spcBef>
              <a:buFont typeface="Wingdings" panose="05000000000000000000" pitchFamily="2" charset="2"/>
              <a:buChar char="Ø"/>
            </a:pPr>
            <a:r>
              <a:rPr lang="en-US" spc="-5" dirty="0">
                <a:latin typeface="+mj-lt"/>
              </a:rPr>
              <a:t>In the above Dataset we have given Seoul bike Data for our analysis and model building. There are 14 number of features, and 8760 observations are given in the </a:t>
            </a:r>
            <a:r>
              <a:rPr lang="en-US" b="0" dirty="0">
                <a:solidFill>
                  <a:srgbClr val="A31515"/>
                </a:solidFill>
                <a:effectLst/>
                <a:latin typeface="Courier New" panose="02070309020205020404" pitchFamily="49" charset="0"/>
              </a:rPr>
              <a:t>SeoulBikeData.csv</a:t>
            </a:r>
            <a:r>
              <a:rPr lang="en-US" dirty="0">
                <a:latin typeface="Courier New" panose="02070309020205020404" pitchFamily="49" charset="0"/>
              </a:rPr>
              <a:t> </a:t>
            </a:r>
            <a:r>
              <a:rPr lang="en-US" spc="-5" dirty="0">
                <a:latin typeface="+mj-lt"/>
              </a:rPr>
              <a:t>file.</a:t>
            </a:r>
          </a:p>
          <a:p>
            <a:pPr marL="285750" indent="-285750">
              <a:spcBef>
                <a:spcPts val="115"/>
              </a:spcBef>
              <a:buFont typeface="Wingdings" panose="05000000000000000000" pitchFamily="2" charset="2"/>
              <a:buChar char="Ø"/>
            </a:pPr>
            <a:r>
              <a:rPr lang="en-US" spc="-5" dirty="0">
                <a:latin typeface="+mj-lt"/>
              </a:rPr>
              <a:t>The dataset generally contain target/dependent variable “Ranted bike count” and independent variable like weather information, and date information.</a:t>
            </a:r>
          </a:p>
          <a:p>
            <a:pPr>
              <a:spcBef>
                <a:spcPts val="115"/>
              </a:spcBef>
            </a:pPr>
            <a:endParaRPr lang="en-US" spc="-5" dirty="0">
              <a:latin typeface="+mj-lt"/>
            </a:endParaRPr>
          </a:p>
          <a:p>
            <a:pPr marL="285750" lvl="5" indent="-285750">
              <a:spcBef>
                <a:spcPts val="115"/>
              </a:spcBef>
              <a:buFont typeface="Arial" panose="020B0604020202020204" pitchFamily="34" charset="0"/>
              <a:buChar char="•"/>
            </a:pPr>
            <a:r>
              <a:rPr lang="en-US" spc="-5" dirty="0">
                <a:latin typeface="+mj-lt"/>
              </a:rPr>
              <a:t>Date : year-month-day</a:t>
            </a:r>
          </a:p>
          <a:p>
            <a:pPr marL="285750" lvl="5" indent="-285750">
              <a:spcBef>
                <a:spcPts val="115"/>
              </a:spcBef>
              <a:buFont typeface="Arial" panose="020B0604020202020204" pitchFamily="34" charset="0"/>
              <a:buChar char="•"/>
            </a:pPr>
            <a:r>
              <a:rPr lang="en-US" spc="-5" dirty="0">
                <a:latin typeface="+mj-lt"/>
              </a:rPr>
              <a:t>Rented Bike count - Count of bikes rented at each hour</a:t>
            </a:r>
          </a:p>
          <a:p>
            <a:pPr marL="285750" lvl="5" indent="-285750">
              <a:spcBef>
                <a:spcPts val="115"/>
              </a:spcBef>
              <a:buFont typeface="Arial" panose="020B0604020202020204" pitchFamily="34" charset="0"/>
              <a:buChar char="•"/>
            </a:pPr>
            <a:r>
              <a:rPr lang="en-US" spc="-5" dirty="0">
                <a:latin typeface="+mj-lt"/>
              </a:rPr>
              <a:t>Hour - Hour of the day</a:t>
            </a:r>
          </a:p>
          <a:p>
            <a:pPr marL="285750" lvl="5" indent="-285750">
              <a:spcBef>
                <a:spcPts val="115"/>
              </a:spcBef>
              <a:buFont typeface="Arial" panose="020B0604020202020204" pitchFamily="34" charset="0"/>
              <a:buChar char="•"/>
            </a:pPr>
            <a:r>
              <a:rPr lang="en-US" spc="-5" dirty="0">
                <a:latin typeface="+mj-lt"/>
              </a:rPr>
              <a:t>Temperature-Temperature in Celsius</a:t>
            </a:r>
          </a:p>
          <a:p>
            <a:pPr marL="285750" lvl="5" indent="-285750">
              <a:spcBef>
                <a:spcPts val="115"/>
              </a:spcBef>
              <a:buFont typeface="Arial" panose="020B0604020202020204" pitchFamily="34" charset="0"/>
              <a:buChar char="•"/>
            </a:pPr>
            <a:r>
              <a:rPr lang="en-US" spc="-5" dirty="0">
                <a:latin typeface="+mj-lt"/>
              </a:rPr>
              <a:t>Humidity - %</a:t>
            </a:r>
          </a:p>
          <a:p>
            <a:pPr marL="285750" lvl="5" indent="-285750">
              <a:spcBef>
                <a:spcPts val="115"/>
              </a:spcBef>
              <a:buFont typeface="Arial" panose="020B0604020202020204" pitchFamily="34" charset="0"/>
              <a:buChar char="•"/>
            </a:pPr>
            <a:r>
              <a:rPr lang="en-US" spc="-5" dirty="0">
                <a:latin typeface="+mj-lt"/>
              </a:rPr>
              <a:t>Windspeed - m/s</a:t>
            </a:r>
          </a:p>
          <a:p>
            <a:pPr marL="285750" lvl="5" indent="-285750">
              <a:spcBef>
                <a:spcPts val="115"/>
              </a:spcBef>
              <a:buFont typeface="Arial" panose="020B0604020202020204" pitchFamily="34" charset="0"/>
              <a:buChar char="•"/>
            </a:pPr>
            <a:r>
              <a:rPr lang="en-US" spc="-5" dirty="0">
                <a:latin typeface="+mj-lt"/>
              </a:rPr>
              <a:t>Visibility - 10m</a:t>
            </a:r>
          </a:p>
          <a:p>
            <a:pPr marL="285750" lvl="5" indent="-285750">
              <a:spcBef>
                <a:spcPts val="115"/>
              </a:spcBef>
              <a:buFont typeface="Arial" panose="020B0604020202020204" pitchFamily="34" charset="0"/>
              <a:buChar char="•"/>
            </a:pPr>
            <a:r>
              <a:rPr lang="en-US" spc="-5" dirty="0">
                <a:latin typeface="+mj-lt"/>
              </a:rPr>
              <a:t>Dew point temperature - Celsius</a:t>
            </a:r>
          </a:p>
          <a:p>
            <a:pPr marL="285750" lvl="5" indent="-285750">
              <a:spcBef>
                <a:spcPts val="115"/>
              </a:spcBef>
              <a:buFont typeface="Arial" panose="020B0604020202020204" pitchFamily="34" charset="0"/>
              <a:buChar char="•"/>
            </a:pPr>
            <a:r>
              <a:rPr lang="en-US" spc="-5" dirty="0">
                <a:latin typeface="+mj-lt"/>
              </a:rPr>
              <a:t>Solar radiation - MJ/m2</a:t>
            </a:r>
          </a:p>
          <a:p>
            <a:pPr marL="285750" lvl="5" indent="-285750">
              <a:spcBef>
                <a:spcPts val="115"/>
              </a:spcBef>
              <a:buFont typeface="Arial" panose="020B0604020202020204" pitchFamily="34" charset="0"/>
              <a:buChar char="•"/>
            </a:pPr>
            <a:r>
              <a:rPr lang="en-US" spc="-5" dirty="0">
                <a:latin typeface="+mj-lt"/>
              </a:rPr>
              <a:t>Rainfall - mm</a:t>
            </a:r>
          </a:p>
          <a:p>
            <a:pPr marL="285750" lvl="5" indent="-285750">
              <a:spcBef>
                <a:spcPts val="115"/>
              </a:spcBef>
              <a:buFont typeface="Arial" panose="020B0604020202020204" pitchFamily="34" charset="0"/>
              <a:buChar char="•"/>
            </a:pPr>
            <a:r>
              <a:rPr lang="en-US" spc="-5" dirty="0">
                <a:latin typeface="+mj-lt"/>
              </a:rPr>
              <a:t>Snowfall - cm</a:t>
            </a:r>
          </a:p>
          <a:p>
            <a:pPr marL="285750" lvl="5" indent="-285750">
              <a:spcBef>
                <a:spcPts val="115"/>
              </a:spcBef>
              <a:buFont typeface="Arial" panose="020B0604020202020204" pitchFamily="34" charset="0"/>
              <a:buChar char="•"/>
            </a:pPr>
            <a:r>
              <a:rPr lang="en-US" spc="-5" dirty="0">
                <a:latin typeface="+mj-lt"/>
              </a:rPr>
              <a:t>Seasons - Winter, Spring, Summer, Autumn</a:t>
            </a:r>
          </a:p>
          <a:p>
            <a:pPr marL="285750" lvl="5" indent="-285750">
              <a:spcBef>
                <a:spcPts val="115"/>
              </a:spcBef>
              <a:buFont typeface="Arial" panose="020B0604020202020204" pitchFamily="34" charset="0"/>
              <a:buChar char="•"/>
            </a:pPr>
            <a:r>
              <a:rPr lang="en-US" spc="-5" dirty="0">
                <a:latin typeface="+mj-lt"/>
              </a:rPr>
              <a:t>Holiday - Holiday/No holiday</a:t>
            </a:r>
          </a:p>
          <a:p>
            <a:pPr marL="285750" lvl="5" indent="-285750">
              <a:spcBef>
                <a:spcPts val="115"/>
              </a:spcBef>
              <a:buFont typeface="Arial" panose="020B0604020202020204" pitchFamily="34" charset="0"/>
              <a:buChar char="•"/>
            </a:pPr>
            <a:r>
              <a:rPr lang="en-US" spc="-5" dirty="0">
                <a:latin typeface="+mj-lt"/>
              </a:rPr>
              <a:t>Functional Day – </a:t>
            </a:r>
            <a:r>
              <a:rPr lang="en-US" spc="-5" dirty="0" err="1">
                <a:latin typeface="+mj-lt"/>
              </a:rPr>
              <a:t>NoFunc</a:t>
            </a:r>
            <a:r>
              <a:rPr lang="en-US" spc="-5" dirty="0">
                <a:latin typeface="+mj-lt"/>
              </a:rPr>
              <a:t> (Non-Functional Hours), Fun(Functional hours)</a:t>
            </a:r>
          </a:p>
        </p:txBody>
      </p:sp>
    </p:spTree>
    <p:extLst>
      <p:ext uri="{BB962C8B-B14F-4D97-AF65-F5344CB8AC3E}">
        <p14:creationId xmlns:p14="http://schemas.microsoft.com/office/powerpoint/2010/main" val="31311445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6D32C09-906E-4354-C4AA-8825136799FA}"/>
              </a:ext>
            </a:extLst>
          </p:cNvPr>
          <p:cNvSpPr txBox="1"/>
          <p:nvPr/>
        </p:nvSpPr>
        <p:spPr>
          <a:xfrm>
            <a:off x="469245" y="499689"/>
            <a:ext cx="6566555" cy="461665"/>
          </a:xfrm>
          <a:custGeom>
            <a:avLst/>
            <a:gdLst>
              <a:gd name="connsiteX0" fmla="*/ 0 w 6566555"/>
              <a:gd name="connsiteY0" fmla="*/ 0 h 461665"/>
              <a:gd name="connsiteX1" fmla="*/ 465628 w 6566555"/>
              <a:gd name="connsiteY1" fmla="*/ 0 h 461665"/>
              <a:gd name="connsiteX2" fmla="*/ 865591 w 6566555"/>
              <a:gd name="connsiteY2" fmla="*/ 0 h 461665"/>
              <a:gd name="connsiteX3" fmla="*/ 1265554 w 6566555"/>
              <a:gd name="connsiteY3" fmla="*/ 0 h 461665"/>
              <a:gd name="connsiteX4" fmla="*/ 1862514 w 6566555"/>
              <a:gd name="connsiteY4" fmla="*/ 0 h 461665"/>
              <a:gd name="connsiteX5" fmla="*/ 2590804 w 6566555"/>
              <a:gd name="connsiteY5" fmla="*/ 0 h 461665"/>
              <a:gd name="connsiteX6" fmla="*/ 3056433 w 6566555"/>
              <a:gd name="connsiteY6" fmla="*/ 0 h 461665"/>
              <a:gd name="connsiteX7" fmla="*/ 3653392 w 6566555"/>
              <a:gd name="connsiteY7" fmla="*/ 0 h 461665"/>
              <a:gd name="connsiteX8" fmla="*/ 4053355 w 6566555"/>
              <a:gd name="connsiteY8" fmla="*/ 0 h 461665"/>
              <a:gd name="connsiteX9" fmla="*/ 4781646 w 6566555"/>
              <a:gd name="connsiteY9" fmla="*/ 0 h 461665"/>
              <a:gd name="connsiteX10" fmla="*/ 5312940 w 6566555"/>
              <a:gd name="connsiteY10" fmla="*/ 0 h 461665"/>
              <a:gd name="connsiteX11" fmla="*/ 5975565 w 6566555"/>
              <a:gd name="connsiteY11" fmla="*/ 0 h 461665"/>
              <a:gd name="connsiteX12" fmla="*/ 6566555 w 6566555"/>
              <a:gd name="connsiteY12" fmla="*/ 0 h 461665"/>
              <a:gd name="connsiteX13" fmla="*/ 6566555 w 6566555"/>
              <a:gd name="connsiteY13" fmla="*/ 461665 h 461665"/>
              <a:gd name="connsiteX14" fmla="*/ 6166592 w 6566555"/>
              <a:gd name="connsiteY14" fmla="*/ 461665 h 461665"/>
              <a:gd name="connsiteX15" fmla="*/ 5438301 w 6566555"/>
              <a:gd name="connsiteY15" fmla="*/ 461665 h 461665"/>
              <a:gd name="connsiteX16" fmla="*/ 5038339 w 6566555"/>
              <a:gd name="connsiteY16" fmla="*/ 461665 h 461665"/>
              <a:gd name="connsiteX17" fmla="*/ 4572710 w 6566555"/>
              <a:gd name="connsiteY17" fmla="*/ 461665 h 461665"/>
              <a:gd name="connsiteX18" fmla="*/ 4041416 w 6566555"/>
              <a:gd name="connsiteY18" fmla="*/ 461665 h 461665"/>
              <a:gd name="connsiteX19" fmla="*/ 3444457 w 6566555"/>
              <a:gd name="connsiteY19" fmla="*/ 461665 h 461665"/>
              <a:gd name="connsiteX20" fmla="*/ 2978828 w 6566555"/>
              <a:gd name="connsiteY20" fmla="*/ 461665 h 461665"/>
              <a:gd name="connsiteX21" fmla="*/ 2250537 w 6566555"/>
              <a:gd name="connsiteY21" fmla="*/ 461665 h 461665"/>
              <a:gd name="connsiteX22" fmla="*/ 1653578 w 6566555"/>
              <a:gd name="connsiteY22" fmla="*/ 461665 h 461665"/>
              <a:gd name="connsiteX23" fmla="*/ 925287 w 6566555"/>
              <a:gd name="connsiteY23" fmla="*/ 461665 h 461665"/>
              <a:gd name="connsiteX24" fmla="*/ 0 w 6566555"/>
              <a:gd name="connsiteY24" fmla="*/ 461665 h 461665"/>
              <a:gd name="connsiteX25" fmla="*/ 0 w 6566555"/>
              <a:gd name="connsiteY25" fmla="*/ 0 h 461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566555" h="461665" fill="none" extrusionOk="0">
                <a:moveTo>
                  <a:pt x="0" y="0"/>
                </a:moveTo>
                <a:cubicBezTo>
                  <a:pt x="196314" y="-38429"/>
                  <a:pt x="366490" y="52419"/>
                  <a:pt x="465628" y="0"/>
                </a:cubicBezTo>
                <a:cubicBezTo>
                  <a:pt x="564766" y="-52419"/>
                  <a:pt x="706786" y="15448"/>
                  <a:pt x="865591" y="0"/>
                </a:cubicBezTo>
                <a:cubicBezTo>
                  <a:pt x="1024396" y="-15448"/>
                  <a:pt x="1141791" y="32706"/>
                  <a:pt x="1265554" y="0"/>
                </a:cubicBezTo>
                <a:cubicBezTo>
                  <a:pt x="1389317" y="-32706"/>
                  <a:pt x="1739945" y="55286"/>
                  <a:pt x="1862514" y="0"/>
                </a:cubicBezTo>
                <a:cubicBezTo>
                  <a:pt x="1985083" y="-55286"/>
                  <a:pt x="2256243" y="64495"/>
                  <a:pt x="2590804" y="0"/>
                </a:cubicBezTo>
                <a:cubicBezTo>
                  <a:pt x="2925365" y="-64495"/>
                  <a:pt x="2823678" y="41859"/>
                  <a:pt x="3056433" y="0"/>
                </a:cubicBezTo>
                <a:cubicBezTo>
                  <a:pt x="3289188" y="-41859"/>
                  <a:pt x="3468438" y="36856"/>
                  <a:pt x="3653392" y="0"/>
                </a:cubicBezTo>
                <a:cubicBezTo>
                  <a:pt x="3838346" y="-36856"/>
                  <a:pt x="3914462" y="35061"/>
                  <a:pt x="4053355" y="0"/>
                </a:cubicBezTo>
                <a:cubicBezTo>
                  <a:pt x="4192248" y="-35061"/>
                  <a:pt x="4520696" y="68503"/>
                  <a:pt x="4781646" y="0"/>
                </a:cubicBezTo>
                <a:cubicBezTo>
                  <a:pt x="5042596" y="-68503"/>
                  <a:pt x="5107704" y="31807"/>
                  <a:pt x="5312940" y="0"/>
                </a:cubicBezTo>
                <a:cubicBezTo>
                  <a:pt x="5518176" y="-31807"/>
                  <a:pt x="5713987" y="4027"/>
                  <a:pt x="5975565" y="0"/>
                </a:cubicBezTo>
                <a:cubicBezTo>
                  <a:pt x="6237143" y="-4027"/>
                  <a:pt x="6412819" y="49379"/>
                  <a:pt x="6566555" y="0"/>
                </a:cubicBezTo>
                <a:cubicBezTo>
                  <a:pt x="6598482" y="185587"/>
                  <a:pt x="6530167" y="274291"/>
                  <a:pt x="6566555" y="461665"/>
                </a:cubicBezTo>
                <a:cubicBezTo>
                  <a:pt x="6446885" y="481290"/>
                  <a:pt x="6253964" y="416124"/>
                  <a:pt x="6166592" y="461665"/>
                </a:cubicBezTo>
                <a:cubicBezTo>
                  <a:pt x="6079220" y="507206"/>
                  <a:pt x="5724317" y="439969"/>
                  <a:pt x="5438301" y="461665"/>
                </a:cubicBezTo>
                <a:cubicBezTo>
                  <a:pt x="5152285" y="483361"/>
                  <a:pt x="5175453" y="422892"/>
                  <a:pt x="5038339" y="461665"/>
                </a:cubicBezTo>
                <a:cubicBezTo>
                  <a:pt x="4901225" y="500438"/>
                  <a:pt x="4778220" y="457531"/>
                  <a:pt x="4572710" y="461665"/>
                </a:cubicBezTo>
                <a:cubicBezTo>
                  <a:pt x="4367200" y="465799"/>
                  <a:pt x="4218624" y="454515"/>
                  <a:pt x="4041416" y="461665"/>
                </a:cubicBezTo>
                <a:cubicBezTo>
                  <a:pt x="3864208" y="468815"/>
                  <a:pt x="3681899" y="458508"/>
                  <a:pt x="3444457" y="461665"/>
                </a:cubicBezTo>
                <a:cubicBezTo>
                  <a:pt x="3207015" y="464822"/>
                  <a:pt x="3095558" y="459441"/>
                  <a:pt x="2978828" y="461665"/>
                </a:cubicBezTo>
                <a:cubicBezTo>
                  <a:pt x="2862098" y="463889"/>
                  <a:pt x="2609673" y="411859"/>
                  <a:pt x="2250537" y="461665"/>
                </a:cubicBezTo>
                <a:cubicBezTo>
                  <a:pt x="1891401" y="511471"/>
                  <a:pt x="1916884" y="426335"/>
                  <a:pt x="1653578" y="461665"/>
                </a:cubicBezTo>
                <a:cubicBezTo>
                  <a:pt x="1390272" y="496995"/>
                  <a:pt x="1104368" y="398481"/>
                  <a:pt x="925287" y="461665"/>
                </a:cubicBezTo>
                <a:cubicBezTo>
                  <a:pt x="746206" y="524849"/>
                  <a:pt x="194075" y="362018"/>
                  <a:pt x="0" y="461665"/>
                </a:cubicBezTo>
                <a:cubicBezTo>
                  <a:pt x="-31017" y="349099"/>
                  <a:pt x="35121" y="203648"/>
                  <a:pt x="0" y="0"/>
                </a:cubicBezTo>
                <a:close/>
              </a:path>
              <a:path w="6566555" h="461665" stroke="0" extrusionOk="0">
                <a:moveTo>
                  <a:pt x="0" y="0"/>
                </a:moveTo>
                <a:cubicBezTo>
                  <a:pt x="176959" y="-20261"/>
                  <a:pt x="480478" y="78899"/>
                  <a:pt x="662625" y="0"/>
                </a:cubicBezTo>
                <a:cubicBezTo>
                  <a:pt x="844772" y="-78899"/>
                  <a:pt x="1015594" y="43834"/>
                  <a:pt x="1128254" y="0"/>
                </a:cubicBezTo>
                <a:cubicBezTo>
                  <a:pt x="1240914" y="-43834"/>
                  <a:pt x="1452215" y="60423"/>
                  <a:pt x="1659548" y="0"/>
                </a:cubicBezTo>
                <a:cubicBezTo>
                  <a:pt x="1866881" y="-60423"/>
                  <a:pt x="2085844" y="77031"/>
                  <a:pt x="2387838" y="0"/>
                </a:cubicBezTo>
                <a:cubicBezTo>
                  <a:pt x="2689832" y="-77031"/>
                  <a:pt x="2746845" y="43740"/>
                  <a:pt x="2853467" y="0"/>
                </a:cubicBezTo>
                <a:cubicBezTo>
                  <a:pt x="2960089" y="-43740"/>
                  <a:pt x="3277729" y="22520"/>
                  <a:pt x="3516092" y="0"/>
                </a:cubicBezTo>
                <a:cubicBezTo>
                  <a:pt x="3754455" y="-22520"/>
                  <a:pt x="3941134" y="26342"/>
                  <a:pt x="4178717" y="0"/>
                </a:cubicBezTo>
                <a:cubicBezTo>
                  <a:pt x="4416301" y="-26342"/>
                  <a:pt x="4531147" y="47994"/>
                  <a:pt x="4710011" y="0"/>
                </a:cubicBezTo>
                <a:cubicBezTo>
                  <a:pt x="4888875" y="-47994"/>
                  <a:pt x="5203962" y="53595"/>
                  <a:pt x="5372636" y="0"/>
                </a:cubicBezTo>
                <a:cubicBezTo>
                  <a:pt x="5541311" y="-53595"/>
                  <a:pt x="5751607" y="190"/>
                  <a:pt x="6035261" y="0"/>
                </a:cubicBezTo>
                <a:cubicBezTo>
                  <a:pt x="6318916" y="-190"/>
                  <a:pt x="6349214" y="29770"/>
                  <a:pt x="6566555" y="0"/>
                </a:cubicBezTo>
                <a:cubicBezTo>
                  <a:pt x="6581519" y="190258"/>
                  <a:pt x="6565943" y="320427"/>
                  <a:pt x="6566555" y="461665"/>
                </a:cubicBezTo>
                <a:cubicBezTo>
                  <a:pt x="6444043" y="499457"/>
                  <a:pt x="6260412" y="445992"/>
                  <a:pt x="6166592" y="461665"/>
                </a:cubicBezTo>
                <a:cubicBezTo>
                  <a:pt x="6072772" y="477338"/>
                  <a:pt x="5638260" y="451233"/>
                  <a:pt x="5438301" y="461665"/>
                </a:cubicBezTo>
                <a:cubicBezTo>
                  <a:pt x="5238342" y="472097"/>
                  <a:pt x="5074544" y="412295"/>
                  <a:pt x="4841342" y="461665"/>
                </a:cubicBezTo>
                <a:cubicBezTo>
                  <a:pt x="4608140" y="511035"/>
                  <a:pt x="4457052" y="419604"/>
                  <a:pt x="4310048" y="461665"/>
                </a:cubicBezTo>
                <a:cubicBezTo>
                  <a:pt x="4163044" y="503726"/>
                  <a:pt x="3974675" y="411385"/>
                  <a:pt x="3778754" y="461665"/>
                </a:cubicBezTo>
                <a:cubicBezTo>
                  <a:pt x="3582833" y="511945"/>
                  <a:pt x="3500693" y="435364"/>
                  <a:pt x="3247460" y="461665"/>
                </a:cubicBezTo>
                <a:cubicBezTo>
                  <a:pt x="2994227" y="487966"/>
                  <a:pt x="2953478" y="418918"/>
                  <a:pt x="2781831" y="461665"/>
                </a:cubicBezTo>
                <a:cubicBezTo>
                  <a:pt x="2610184" y="504412"/>
                  <a:pt x="2510091" y="437895"/>
                  <a:pt x="2250537" y="461665"/>
                </a:cubicBezTo>
                <a:cubicBezTo>
                  <a:pt x="1990983" y="485435"/>
                  <a:pt x="1880520" y="413755"/>
                  <a:pt x="1719243" y="461665"/>
                </a:cubicBezTo>
                <a:cubicBezTo>
                  <a:pt x="1557966" y="509575"/>
                  <a:pt x="1265372" y="452838"/>
                  <a:pt x="1056618" y="461665"/>
                </a:cubicBezTo>
                <a:cubicBezTo>
                  <a:pt x="847865" y="470492"/>
                  <a:pt x="653257" y="403547"/>
                  <a:pt x="525324" y="461665"/>
                </a:cubicBezTo>
                <a:cubicBezTo>
                  <a:pt x="397391" y="519783"/>
                  <a:pt x="253794" y="431243"/>
                  <a:pt x="0" y="461665"/>
                </a:cubicBezTo>
                <a:cubicBezTo>
                  <a:pt x="-20936" y="247331"/>
                  <a:pt x="33091" y="154566"/>
                  <a:pt x="0" y="0"/>
                </a:cubicBezTo>
                <a:close/>
              </a:path>
            </a:pathLst>
          </a:cu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xtLst>
              <a:ext uri="{C807C97D-BFC1-408E-A445-0C87EB9F89A2}">
                <ask:lineSketchStyleProps xmlns:ask="http://schemas.microsoft.com/office/drawing/2018/sketchyshapes" sd="2215279637">
                  <a:prstGeom prst="rect">
                    <a:avLst/>
                  </a:prstGeom>
                  <ask:type>
                    <ask:lineSketchScribble/>
                  </ask:type>
                </ask:lineSketchStyleProps>
              </a:ext>
            </a:extLst>
          </a:ln>
          <a:effectLst>
            <a:innerShdw blurRad="114300">
              <a:prstClr val="black"/>
            </a:innerShdw>
          </a:effectLst>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2400" spc="-35" dirty="0">
                <a:latin typeface="Verdana"/>
              </a:rPr>
              <a:t>Data Wrangling and Feature Engineering:-</a:t>
            </a:r>
          </a:p>
        </p:txBody>
      </p:sp>
      <p:sp>
        <p:nvSpPr>
          <p:cNvPr id="3" name="TextBox 2">
            <a:extLst>
              <a:ext uri="{FF2B5EF4-FFF2-40B4-BE49-F238E27FC236}">
                <a16:creationId xmlns:a16="http://schemas.microsoft.com/office/drawing/2014/main" id="{F34074B2-06D4-9913-D450-B2B274E96D11}"/>
              </a:ext>
            </a:extLst>
          </p:cNvPr>
          <p:cNvSpPr txBox="1"/>
          <p:nvPr/>
        </p:nvSpPr>
        <p:spPr>
          <a:xfrm>
            <a:off x="469245" y="1351005"/>
            <a:ext cx="7440460" cy="2316019"/>
          </a:xfrm>
          <a:prstGeom prst="rect">
            <a:avLst/>
          </a:prstGeom>
          <a:noFill/>
        </p:spPr>
        <p:txBody>
          <a:bodyPr wrap="square" rtlCol="0">
            <a:spAutoFit/>
          </a:bodyPr>
          <a:lstStyle/>
          <a:p>
            <a:pPr>
              <a:lnSpc>
                <a:spcPct val="150000"/>
              </a:lnSpc>
              <a:spcBef>
                <a:spcPts val="115"/>
              </a:spcBef>
            </a:pPr>
            <a:r>
              <a:rPr lang="en-US" dirty="0"/>
              <a:t>As we know we had 8760 observations and 14 features.</a:t>
            </a:r>
          </a:p>
          <a:p>
            <a:pPr marL="285750" indent="-285750">
              <a:lnSpc>
                <a:spcPct val="150000"/>
              </a:lnSpc>
              <a:spcBef>
                <a:spcPts val="115"/>
              </a:spcBef>
              <a:buFont typeface="Wingdings" panose="05000000000000000000" pitchFamily="2" charset="2"/>
              <a:buChar char="Ø"/>
            </a:pPr>
            <a:r>
              <a:rPr lang="en-US" b="1" dirty="0"/>
              <a:t>Categorical Feature</a:t>
            </a:r>
            <a:r>
              <a:rPr lang="en-US" dirty="0"/>
              <a:t>: Seasons, Holiday and Function Day.</a:t>
            </a:r>
          </a:p>
          <a:p>
            <a:pPr marL="285750" indent="-285750">
              <a:lnSpc>
                <a:spcPct val="150000"/>
              </a:lnSpc>
              <a:spcBef>
                <a:spcPts val="115"/>
              </a:spcBef>
              <a:buFont typeface="Wingdings" panose="05000000000000000000" pitchFamily="2" charset="2"/>
              <a:buChar char="Ø"/>
            </a:pPr>
            <a:r>
              <a:rPr lang="en-US" b="1" dirty="0"/>
              <a:t>Numerical Columns</a:t>
            </a:r>
            <a:r>
              <a:rPr lang="en-US" dirty="0"/>
              <a:t>: Date, Hour, Temperature, Humidity, Wind speed, Visibility, Dew point temperature, Solar radiation, Rainfall, Snowfall, Rented Bike count . </a:t>
            </a:r>
          </a:p>
          <a:p>
            <a:pPr marL="285750" indent="-285750">
              <a:lnSpc>
                <a:spcPct val="150000"/>
              </a:lnSpc>
              <a:spcBef>
                <a:spcPts val="115"/>
              </a:spcBef>
              <a:buFont typeface="Wingdings" panose="05000000000000000000" pitchFamily="2" charset="2"/>
              <a:buChar char="Ø"/>
            </a:pPr>
            <a:r>
              <a:rPr lang="en-US" b="1" dirty="0"/>
              <a:t>Rename Columns</a:t>
            </a:r>
            <a:r>
              <a:rPr lang="en-US" dirty="0"/>
              <a:t>: We renamed columns because they had units mentioned in brackets and was difficult to copy the feature name while working.</a:t>
            </a:r>
          </a:p>
          <a:p>
            <a:pPr marL="285750" indent="-285750">
              <a:buFont typeface="Wingdings" panose="05000000000000000000" pitchFamily="2" charset="2"/>
              <a:buChar char="Ø"/>
            </a:pPr>
            <a:endParaRPr lang="en-US" sz="1600" dirty="0"/>
          </a:p>
        </p:txBody>
      </p:sp>
      <p:pic>
        <p:nvPicPr>
          <p:cNvPr id="5" name="Picture 4">
            <a:extLst>
              <a:ext uri="{FF2B5EF4-FFF2-40B4-BE49-F238E27FC236}">
                <a16:creationId xmlns:a16="http://schemas.microsoft.com/office/drawing/2014/main" id="{13347630-B155-B805-9578-5AA43AE2079A}"/>
              </a:ext>
            </a:extLst>
          </p:cNvPr>
          <p:cNvPicPr>
            <a:picLocks noChangeAspect="1"/>
          </p:cNvPicPr>
          <p:nvPr/>
        </p:nvPicPr>
        <p:blipFill>
          <a:blip r:embed="rId2"/>
          <a:stretch>
            <a:fillRect/>
          </a:stretch>
        </p:blipFill>
        <p:spPr>
          <a:xfrm>
            <a:off x="469245" y="3667024"/>
            <a:ext cx="8358324" cy="724584"/>
          </a:xfrm>
          <a:prstGeom prst="rect">
            <a:avLst/>
          </a:prstGeom>
        </p:spPr>
      </p:pic>
    </p:spTree>
    <p:extLst>
      <p:ext uri="{BB962C8B-B14F-4D97-AF65-F5344CB8AC3E}">
        <p14:creationId xmlns:p14="http://schemas.microsoft.com/office/powerpoint/2010/main" val="27043886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B96E7E8-DA17-2B18-49B2-A6A8453D7374}"/>
              </a:ext>
            </a:extLst>
          </p:cNvPr>
          <p:cNvSpPr txBox="1"/>
          <p:nvPr/>
        </p:nvSpPr>
        <p:spPr>
          <a:xfrm>
            <a:off x="469245" y="358175"/>
            <a:ext cx="6566555" cy="461665"/>
          </a:xfrm>
          <a:custGeom>
            <a:avLst/>
            <a:gdLst>
              <a:gd name="connsiteX0" fmla="*/ 0 w 6566555"/>
              <a:gd name="connsiteY0" fmla="*/ 0 h 461665"/>
              <a:gd name="connsiteX1" fmla="*/ 465628 w 6566555"/>
              <a:gd name="connsiteY1" fmla="*/ 0 h 461665"/>
              <a:gd name="connsiteX2" fmla="*/ 865591 w 6566555"/>
              <a:gd name="connsiteY2" fmla="*/ 0 h 461665"/>
              <a:gd name="connsiteX3" fmla="*/ 1265554 w 6566555"/>
              <a:gd name="connsiteY3" fmla="*/ 0 h 461665"/>
              <a:gd name="connsiteX4" fmla="*/ 1862514 w 6566555"/>
              <a:gd name="connsiteY4" fmla="*/ 0 h 461665"/>
              <a:gd name="connsiteX5" fmla="*/ 2590804 w 6566555"/>
              <a:gd name="connsiteY5" fmla="*/ 0 h 461665"/>
              <a:gd name="connsiteX6" fmla="*/ 3056433 w 6566555"/>
              <a:gd name="connsiteY6" fmla="*/ 0 h 461665"/>
              <a:gd name="connsiteX7" fmla="*/ 3653392 w 6566555"/>
              <a:gd name="connsiteY7" fmla="*/ 0 h 461665"/>
              <a:gd name="connsiteX8" fmla="*/ 4053355 w 6566555"/>
              <a:gd name="connsiteY8" fmla="*/ 0 h 461665"/>
              <a:gd name="connsiteX9" fmla="*/ 4781646 w 6566555"/>
              <a:gd name="connsiteY9" fmla="*/ 0 h 461665"/>
              <a:gd name="connsiteX10" fmla="*/ 5312940 w 6566555"/>
              <a:gd name="connsiteY10" fmla="*/ 0 h 461665"/>
              <a:gd name="connsiteX11" fmla="*/ 5975565 w 6566555"/>
              <a:gd name="connsiteY11" fmla="*/ 0 h 461665"/>
              <a:gd name="connsiteX12" fmla="*/ 6566555 w 6566555"/>
              <a:gd name="connsiteY12" fmla="*/ 0 h 461665"/>
              <a:gd name="connsiteX13" fmla="*/ 6566555 w 6566555"/>
              <a:gd name="connsiteY13" fmla="*/ 461665 h 461665"/>
              <a:gd name="connsiteX14" fmla="*/ 6166592 w 6566555"/>
              <a:gd name="connsiteY14" fmla="*/ 461665 h 461665"/>
              <a:gd name="connsiteX15" fmla="*/ 5438301 w 6566555"/>
              <a:gd name="connsiteY15" fmla="*/ 461665 h 461665"/>
              <a:gd name="connsiteX16" fmla="*/ 5038339 w 6566555"/>
              <a:gd name="connsiteY16" fmla="*/ 461665 h 461665"/>
              <a:gd name="connsiteX17" fmla="*/ 4572710 w 6566555"/>
              <a:gd name="connsiteY17" fmla="*/ 461665 h 461665"/>
              <a:gd name="connsiteX18" fmla="*/ 4041416 w 6566555"/>
              <a:gd name="connsiteY18" fmla="*/ 461665 h 461665"/>
              <a:gd name="connsiteX19" fmla="*/ 3444457 w 6566555"/>
              <a:gd name="connsiteY19" fmla="*/ 461665 h 461665"/>
              <a:gd name="connsiteX20" fmla="*/ 2978828 w 6566555"/>
              <a:gd name="connsiteY20" fmla="*/ 461665 h 461665"/>
              <a:gd name="connsiteX21" fmla="*/ 2250537 w 6566555"/>
              <a:gd name="connsiteY21" fmla="*/ 461665 h 461665"/>
              <a:gd name="connsiteX22" fmla="*/ 1653578 w 6566555"/>
              <a:gd name="connsiteY22" fmla="*/ 461665 h 461665"/>
              <a:gd name="connsiteX23" fmla="*/ 925287 w 6566555"/>
              <a:gd name="connsiteY23" fmla="*/ 461665 h 461665"/>
              <a:gd name="connsiteX24" fmla="*/ 0 w 6566555"/>
              <a:gd name="connsiteY24" fmla="*/ 461665 h 461665"/>
              <a:gd name="connsiteX25" fmla="*/ 0 w 6566555"/>
              <a:gd name="connsiteY25" fmla="*/ 0 h 461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566555" h="461665" fill="none" extrusionOk="0">
                <a:moveTo>
                  <a:pt x="0" y="0"/>
                </a:moveTo>
                <a:cubicBezTo>
                  <a:pt x="196314" y="-38429"/>
                  <a:pt x="366490" y="52419"/>
                  <a:pt x="465628" y="0"/>
                </a:cubicBezTo>
                <a:cubicBezTo>
                  <a:pt x="564766" y="-52419"/>
                  <a:pt x="706786" y="15448"/>
                  <a:pt x="865591" y="0"/>
                </a:cubicBezTo>
                <a:cubicBezTo>
                  <a:pt x="1024396" y="-15448"/>
                  <a:pt x="1141791" y="32706"/>
                  <a:pt x="1265554" y="0"/>
                </a:cubicBezTo>
                <a:cubicBezTo>
                  <a:pt x="1389317" y="-32706"/>
                  <a:pt x="1739945" y="55286"/>
                  <a:pt x="1862514" y="0"/>
                </a:cubicBezTo>
                <a:cubicBezTo>
                  <a:pt x="1985083" y="-55286"/>
                  <a:pt x="2256243" y="64495"/>
                  <a:pt x="2590804" y="0"/>
                </a:cubicBezTo>
                <a:cubicBezTo>
                  <a:pt x="2925365" y="-64495"/>
                  <a:pt x="2823678" y="41859"/>
                  <a:pt x="3056433" y="0"/>
                </a:cubicBezTo>
                <a:cubicBezTo>
                  <a:pt x="3289188" y="-41859"/>
                  <a:pt x="3468438" y="36856"/>
                  <a:pt x="3653392" y="0"/>
                </a:cubicBezTo>
                <a:cubicBezTo>
                  <a:pt x="3838346" y="-36856"/>
                  <a:pt x="3914462" y="35061"/>
                  <a:pt x="4053355" y="0"/>
                </a:cubicBezTo>
                <a:cubicBezTo>
                  <a:pt x="4192248" y="-35061"/>
                  <a:pt x="4520696" y="68503"/>
                  <a:pt x="4781646" y="0"/>
                </a:cubicBezTo>
                <a:cubicBezTo>
                  <a:pt x="5042596" y="-68503"/>
                  <a:pt x="5107704" y="31807"/>
                  <a:pt x="5312940" y="0"/>
                </a:cubicBezTo>
                <a:cubicBezTo>
                  <a:pt x="5518176" y="-31807"/>
                  <a:pt x="5713987" y="4027"/>
                  <a:pt x="5975565" y="0"/>
                </a:cubicBezTo>
                <a:cubicBezTo>
                  <a:pt x="6237143" y="-4027"/>
                  <a:pt x="6412819" y="49379"/>
                  <a:pt x="6566555" y="0"/>
                </a:cubicBezTo>
                <a:cubicBezTo>
                  <a:pt x="6598482" y="185587"/>
                  <a:pt x="6530167" y="274291"/>
                  <a:pt x="6566555" y="461665"/>
                </a:cubicBezTo>
                <a:cubicBezTo>
                  <a:pt x="6446885" y="481290"/>
                  <a:pt x="6253964" y="416124"/>
                  <a:pt x="6166592" y="461665"/>
                </a:cubicBezTo>
                <a:cubicBezTo>
                  <a:pt x="6079220" y="507206"/>
                  <a:pt x="5724317" y="439969"/>
                  <a:pt x="5438301" y="461665"/>
                </a:cubicBezTo>
                <a:cubicBezTo>
                  <a:pt x="5152285" y="483361"/>
                  <a:pt x="5175453" y="422892"/>
                  <a:pt x="5038339" y="461665"/>
                </a:cubicBezTo>
                <a:cubicBezTo>
                  <a:pt x="4901225" y="500438"/>
                  <a:pt x="4778220" y="457531"/>
                  <a:pt x="4572710" y="461665"/>
                </a:cubicBezTo>
                <a:cubicBezTo>
                  <a:pt x="4367200" y="465799"/>
                  <a:pt x="4218624" y="454515"/>
                  <a:pt x="4041416" y="461665"/>
                </a:cubicBezTo>
                <a:cubicBezTo>
                  <a:pt x="3864208" y="468815"/>
                  <a:pt x="3681899" y="458508"/>
                  <a:pt x="3444457" y="461665"/>
                </a:cubicBezTo>
                <a:cubicBezTo>
                  <a:pt x="3207015" y="464822"/>
                  <a:pt x="3095558" y="459441"/>
                  <a:pt x="2978828" y="461665"/>
                </a:cubicBezTo>
                <a:cubicBezTo>
                  <a:pt x="2862098" y="463889"/>
                  <a:pt x="2609673" y="411859"/>
                  <a:pt x="2250537" y="461665"/>
                </a:cubicBezTo>
                <a:cubicBezTo>
                  <a:pt x="1891401" y="511471"/>
                  <a:pt x="1916884" y="426335"/>
                  <a:pt x="1653578" y="461665"/>
                </a:cubicBezTo>
                <a:cubicBezTo>
                  <a:pt x="1390272" y="496995"/>
                  <a:pt x="1104368" y="398481"/>
                  <a:pt x="925287" y="461665"/>
                </a:cubicBezTo>
                <a:cubicBezTo>
                  <a:pt x="746206" y="524849"/>
                  <a:pt x="194075" y="362018"/>
                  <a:pt x="0" y="461665"/>
                </a:cubicBezTo>
                <a:cubicBezTo>
                  <a:pt x="-31017" y="349099"/>
                  <a:pt x="35121" y="203648"/>
                  <a:pt x="0" y="0"/>
                </a:cubicBezTo>
                <a:close/>
              </a:path>
              <a:path w="6566555" h="461665" stroke="0" extrusionOk="0">
                <a:moveTo>
                  <a:pt x="0" y="0"/>
                </a:moveTo>
                <a:cubicBezTo>
                  <a:pt x="176959" y="-20261"/>
                  <a:pt x="480478" y="78899"/>
                  <a:pt x="662625" y="0"/>
                </a:cubicBezTo>
                <a:cubicBezTo>
                  <a:pt x="844772" y="-78899"/>
                  <a:pt x="1015594" y="43834"/>
                  <a:pt x="1128254" y="0"/>
                </a:cubicBezTo>
                <a:cubicBezTo>
                  <a:pt x="1240914" y="-43834"/>
                  <a:pt x="1452215" y="60423"/>
                  <a:pt x="1659548" y="0"/>
                </a:cubicBezTo>
                <a:cubicBezTo>
                  <a:pt x="1866881" y="-60423"/>
                  <a:pt x="2085844" y="77031"/>
                  <a:pt x="2387838" y="0"/>
                </a:cubicBezTo>
                <a:cubicBezTo>
                  <a:pt x="2689832" y="-77031"/>
                  <a:pt x="2746845" y="43740"/>
                  <a:pt x="2853467" y="0"/>
                </a:cubicBezTo>
                <a:cubicBezTo>
                  <a:pt x="2960089" y="-43740"/>
                  <a:pt x="3277729" y="22520"/>
                  <a:pt x="3516092" y="0"/>
                </a:cubicBezTo>
                <a:cubicBezTo>
                  <a:pt x="3754455" y="-22520"/>
                  <a:pt x="3941134" y="26342"/>
                  <a:pt x="4178717" y="0"/>
                </a:cubicBezTo>
                <a:cubicBezTo>
                  <a:pt x="4416301" y="-26342"/>
                  <a:pt x="4531147" y="47994"/>
                  <a:pt x="4710011" y="0"/>
                </a:cubicBezTo>
                <a:cubicBezTo>
                  <a:pt x="4888875" y="-47994"/>
                  <a:pt x="5203962" y="53595"/>
                  <a:pt x="5372636" y="0"/>
                </a:cubicBezTo>
                <a:cubicBezTo>
                  <a:pt x="5541311" y="-53595"/>
                  <a:pt x="5751607" y="190"/>
                  <a:pt x="6035261" y="0"/>
                </a:cubicBezTo>
                <a:cubicBezTo>
                  <a:pt x="6318916" y="-190"/>
                  <a:pt x="6349214" y="29770"/>
                  <a:pt x="6566555" y="0"/>
                </a:cubicBezTo>
                <a:cubicBezTo>
                  <a:pt x="6581519" y="190258"/>
                  <a:pt x="6565943" y="320427"/>
                  <a:pt x="6566555" y="461665"/>
                </a:cubicBezTo>
                <a:cubicBezTo>
                  <a:pt x="6444043" y="499457"/>
                  <a:pt x="6260412" y="445992"/>
                  <a:pt x="6166592" y="461665"/>
                </a:cubicBezTo>
                <a:cubicBezTo>
                  <a:pt x="6072772" y="477338"/>
                  <a:pt x="5638260" y="451233"/>
                  <a:pt x="5438301" y="461665"/>
                </a:cubicBezTo>
                <a:cubicBezTo>
                  <a:pt x="5238342" y="472097"/>
                  <a:pt x="5074544" y="412295"/>
                  <a:pt x="4841342" y="461665"/>
                </a:cubicBezTo>
                <a:cubicBezTo>
                  <a:pt x="4608140" y="511035"/>
                  <a:pt x="4457052" y="419604"/>
                  <a:pt x="4310048" y="461665"/>
                </a:cubicBezTo>
                <a:cubicBezTo>
                  <a:pt x="4163044" y="503726"/>
                  <a:pt x="3974675" y="411385"/>
                  <a:pt x="3778754" y="461665"/>
                </a:cubicBezTo>
                <a:cubicBezTo>
                  <a:pt x="3582833" y="511945"/>
                  <a:pt x="3500693" y="435364"/>
                  <a:pt x="3247460" y="461665"/>
                </a:cubicBezTo>
                <a:cubicBezTo>
                  <a:pt x="2994227" y="487966"/>
                  <a:pt x="2953478" y="418918"/>
                  <a:pt x="2781831" y="461665"/>
                </a:cubicBezTo>
                <a:cubicBezTo>
                  <a:pt x="2610184" y="504412"/>
                  <a:pt x="2510091" y="437895"/>
                  <a:pt x="2250537" y="461665"/>
                </a:cubicBezTo>
                <a:cubicBezTo>
                  <a:pt x="1990983" y="485435"/>
                  <a:pt x="1880520" y="413755"/>
                  <a:pt x="1719243" y="461665"/>
                </a:cubicBezTo>
                <a:cubicBezTo>
                  <a:pt x="1557966" y="509575"/>
                  <a:pt x="1265372" y="452838"/>
                  <a:pt x="1056618" y="461665"/>
                </a:cubicBezTo>
                <a:cubicBezTo>
                  <a:pt x="847865" y="470492"/>
                  <a:pt x="653257" y="403547"/>
                  <a:pt x="525324" y="461665"/>
                </a:cubicBezTo>
                <a:cubicBezTo>
                  <a:pt x="397391" y="519783"/>
                  <a:pt x="253794" y="431243"/>
                  <a:pt x="0" y="461665"/>
                </a:cubicBezTo>
                <a:cubicBezTo>
                  <a:pt x="-20936" y="247331"/>
                  <a:pt x="33091" y="154566"/>
                  <a:pt x="0" y="0"/>
                </a:cubicBezTo>
                <a:close/>
              </a:path>
            </a:pathLst>
          </a:cu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xtLst>
              <a:ext uri="{C807C97D-BFC1-408E-A445-0C87EB9F89A2}">
                <ask:lineSketchStyleProps xmlns:ask="http://schemas.microsoft.com/office/drawing/2018/sketchyshapes" sd="2215279637">
                  <a:prstGeom prst="rect">
                    <a:avLst/>
                  </a:prstGeom>
                  <ask:type>
                    <ask:lineSketchScribble/>
                  </ask:type>
                </ask:lineSketchStyleProps>
              </a:ext>
            </a:extLst>
          </a:ln>
          <a:effectLst>
            <a:innerShdw blurRad="114300">
              <a:prstClr val="black"/>
            </a:innerShdw>
          </a:effectLst>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2400" spc="-35" dirty="0">
                <a:latin typeface="Verdana"/>
              </a:rPr>
              <a:t>Data Wrangling and Feature Engineering:-</a:t>
            </a:r>
          </a:p>
        </p:txBody>
      </p:sp>
      <p:sp>
        <p:nvSpPr>
          <p:cNvPr id="4" name="TextBox 3">
            <a:extLst>
              <a:ext uri="{FF2B5EF4-FFF2-40B4-BE49-F238E27FC236}">
                <a16:creationId xmlns:a16="http://schemas.microsoft.com/office/drawing/2014/main" id="{36BE4CC0-0C8E-CF86-0FB6-B8191E5ADD57}"/>
              </a:ext>
            </a:extLst>
          </p:cNvPr>
          <p:cNvSpPr txBox="1"/>
          <p:nvPr/>
        </p:nvSpPr>
        <p:spPr>
          <a:xfrm>
            <a:off x="469244" y="970005"/>
            <a:ext cx="8592377" cy="1758623"/>
          </a:xfrm>
          <a:prstGeom prst="rect">
            <a:avLst/>
          </a:prstGeom>
          <a:noFill/>
        </p:spPr>
        <p:txBody>
          <a:bodyPr wrap="square" rtlCol="0">
            <a:spAutoFit/>
          </a:bodyPr>
          <a:lstStyle/>
          <a:p>
            <a:pPr marL="285750" indent="-274320">
              <a:lnSpc>
                <a:spcPct val="125000"/>
              </a:lnSpc>
              <a:spcBef>
                <a:spcPts val="110"/>
              </a:spcBef>
              <a:spcAft>
                <a:spcPts val="115"/>
              </a:spcAft>
              <a:buFont typeface="Wingdings" panose="05000000000000000000" pitchFamily="2" charset="2"/>
              <a:buChar char="Ø"/>
            </a:pPr>
            <a:r>
              <a:rPr lang="en-US" dirty="0"/>
              <a:t>We had zero null values in our dataset. </a:t>
            </a:r>
          </a:p>
          <a:p>
            <a:pPr marL="285750" indent="-274320">
              <a:lnSpc>
                <a:spcPct val="125000"/>
              </a:lnSpc>
              <a:spcBef>
                <a:spcPts val="110"/>
              </a:spcBef>
              <a:spcAft>
                <a:spcPts val="115"/>
              </a:spcAft>
              <a:buFont typeface="Wingdings" panose="05000000000000000000" pitchFamily="2" charset="2"/>
              <a:buChar char="Ø"/>
            </a:pPr>
            <a:r>
              <a:rPr lang="en-US" dirty="0"/>
              <a:t>Zero Duplicate entries found. </a:t>
            </a:r>
          </a:p>
          <a:p>
            <a:pPr marL="285750" indent="-274320">
              <a:lnSpc>
                <a:spcPct val="125000"/>
              </a:lnSpc>
              <a:spcBef>
                <a:spcPts val="110"/>
              </a:spcBef>
              <a:spcAft>
                <a:spcPts val="115"/>
              </a:spcAft>
              <a:buFont typeface="Wingdings" panose="05000000000000000000" pitchFamily="2" charset="2"/>
              <a:buChar char="Ø"/>
            </a:pPr>
            <a:r>
              <a:rPr lang="en-US" dirty="0"/>
              <a:t> We changed the data type of Date column from ‘object’ to ‘datetime64[ns]’. This was done for feature engineering. </a:t>
            </a:r>
          </a:p>
          <a:p>
            <a:pPr marL="285750" indent="-274320">
              <a:lnSpc>
                <a:spcPct val="125000"/>
              </a:lnSpc>
              <a:spcBef>
                <a:spcPts val="110"/>
              </a:spcBef>
              <a:spcAft>
                <a:spcPts val="115"/>
              </a:spcAft>
              <a:buFont typeface="Wingdings" panose="05000000000000000000" pitchFamily="2" charset="2"/>
              <a:buChar char="Ø"/>
            </a:pPr>
            <a:r>
              <a:rPr lang="en-US" dirty="0"/>
              <a:t>We Created two new columns with the help of Date column ‘Month’ and ‘Day’. Which were further used for EDA. And later we dropped Date column.</a:t>
            </a:r>
          </a:p>
        </p:txBody>
      </p:sp>
      <p:pic>
        <p:nvPicPr>
          <p:cNvPr id="7" name="Picture 6">
            <a:extLst>
              <a:ext uri="{FF2B5EF4-FFF2-40B4-BE49-F238E27FC236}">
                <a16:creationId xmlns:a16="http://schemas.microsoft.com/office/drawing/2014/main" id="{79FAA383-5595-D91A-B778-67FB8C11DB93}"/>
              </a:ext>
            </a:extLst>
          </p:cNvPr>
          <p:cNvPicPr>
            <a:picLocks noChangeAspect="1"/>
          </p:cNvPicPr>
          <p:nvPr/>
        </p:nvPicPr>
        <p:blipFill rotWithShape="1">
          <a:blip r:embed="rId2"/>
          <a:srcRect r="27741"/>
          <a:stretch/>
        </p:blipFill>
        <p:spPr>
          <a:xfrm>
            <a:off x="1391723" y="2728628"/>
            <a:ext cx="2125993" cy="2190275"/>
          </a:xfrm>
          <a:prstGeom prst="rect">
            <a:avLst/>
          </a:prstGeom>
        </p:spPr>
      </p:pic>
      <p:pic>
        <p:nvPicPr>
          <p:cNvPr id="1026" name="Picture 2">
            <a:extLst>
              <a:ext uri="{FF2B5EF4-FFF2-40B4-BE49-F238E27FC236}">
                <a16:creationId xmlns:a16="http://schemas.microsoft.com/office/drawing/2014/main" id="{8DB0465B-1665-3EBB-EF22-C3C8284824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40195" y="2539802"/>
            <a:ext cx="4131117" cy="23791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28669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DDA9B39-6003-85E4-18C2-7421767FB99C}"/>
              </a:ext>
            </a:extLst>
          </p:cNvPr>
          <p:cNvSpPr txBox="1"/>
          <p:nvPr/>
        </p:nvSpPr>
        <p:spPr>
          <a:xfrm>
            <a:off x="469245" y="358175"/>
            <a:ext cx="5346669" cy="461665"/>
          </a:xfrm>
          <a:custGeom>
            <a:avLst/>
            <a:gdLst>
              <a:gd name="connsiteX0" fmla="*/ 0 w 5346669"/>
              <a:gd name="connsiteY0" fmla="*/ 0 h 461665"/>
              <a:gd name="connsiteX1" fmla="*/ 433674 w 5346669"/>
              <a:gd name="connsiteY1" fmla="*/ 0 h 461665"/>
              <a:gd name="connsiteX2" fmla="*/ 1081215 w 5346669"/>
              <a:gd name="connsiteY2" fmla="*/ 0 h 461665"/>
              <a:gd name="connsiteX3" fmla="*/ 1621823 w 5346669"/>
              <a:gd name="connsiteY3" fmla="*/ 0 h 461665"/>
              <a:gd name="connsiteX4" fmla="*/ 2322831 w 5346669"/>
              <a:gd name="connsiteY4" fmla="*/ 0 h 461665"/>
              <a:gd name="connsiteX5" fmla="*/ 2756505 w 5346669"/>
              <a:gd name="connsiteY5" fmla="*/ 0 h 461665"/>
              <a:gd name="connsiteX6" fmla="*/ 3243646 w 5346669"/>
              <a:gd name="connsiteY6" fmla="*/ 0 h 461665"/>
              <a:gd name="connsiteX7" fmla="*/ 3677320 w 5346669"/>
              <a:gd name="connsiteY7" fmla="*/ 0 h 461665"/>
              <a:gd name="connsiteX8" fmla="*/ 4110994 w 5346669"/>
              <a:gd name="connsiteY8" fmla="*/ 0 h 461665"/>
              <a:gd name="connsiteX9" fmla="*/ 4705069 w 5346669"/>
              <a:gd name="connsiteY9" fmla="*/ 0 h 461665"/>
              <a:gd name="connsiteX10" fmla="*/ 5346669 w 5346669"/>
              <a:gd name="connsiteY10" fmla="*/ 0 h 461665"/>
              <a:gd name="connsiteX11" fmla="*/ 5346669 w 5346669"/>
              <a:gd name="connsiteY11" fmla="*/ 461665 h 461665"/>
              <a:gd name="connsiteX12" fmla="*/ 4806061 w 5346669"/>
              <a:gd name="connsiteY12" fmla="*/ 461665 h 461665"/>
              <a:gd name="connsiteX13" fmla="*/ 4372387 w 5346669"/>
              <a:gd name="connsiteY13" fmla="*/ 461665 h 461665"/>
              <a:gd name="connsiteX14" fmla="*/ 3885246 w 5346669"/>
              <a:gd name="connsiteY14" fmla="*/ 461665 h 461665"/>
              <a:gd name="connsiteX15" fmla="*/ 3398105 w 5346669"/>
              <a:gd name="connsiteY15" fmla="*/ 461665 h 461665"/>
              <a:gd name="connsiteX16" fmla="*/ 2804031 w 5346669"/>
              <a:gd name="connsiteY16" fmla="*/ 461665 h 461665"/>
              <a:gd name="connsiteX17" fmla="*/ 2316890 w 5346669"/>
              <a:gd name="connsiteY17" fmla="*/ 461665 h 461665"/>
              <a:gd name="connsiteX18" fmla="*/ 1722816 w 5346669"/>
              <a:gd name="connsiteY18" fmla="*/ 461665 h 461665"/>
              <a:gd name="connsiteX19" fmla="*/ 1128741 w 5346669"/>
              <a:gd name="connsiteY19" fmla="*/ 461665 h 461665"/>
              <a:gd name="connsiteX20" fmla="*/ 0 w 5346669"/>
              <a:gd name="connsiteY20" fmla="*/ 461665 h 461665"/>
              <a:gd name="connsiteX21" fmla="*/ 0 w 5346669"/>
              <a:gd name="connsiteY21" fmla="*/ 0 h 461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346669" h="461665" fill="none" extrusionOk="0">
                <a:moveTo>
                  <a:pt x="0" y="0"/>
                </a:moveTo>
                <a:cubicBezTo>
                  <a:pt x="182495" y="-21105"/>
                  <a:pt x="279909" y="3816"/>
                  <a:pt x="433674" y="0"/>
                </a:cubicBezTo>
                <a:cubicBezTo>
                  <a:pt x="587439" y="-3816"/>
                  <a:pt x="787625" y="20333"/>
                  <a:pt x="1081215" y="0"/>
                </a:cubicBezTo>
                <a:cubicBezTo>
                  <a:pt x="1374805" y="-20333"/>
                  <a:pt x="1490566" y="17257"/>
                  <a:pt x="1621823" y="0"/>
                </a:cubicBezTo>
                <a:cubicBezTo>
                  <a:pt x="1753080" y="-17257"/>
                  <a:pt x="2033479" y="3154"/>
                  <a:pt x="2322831" y="0"/>
                </a:cubicBezTo>
                <a:cubicBezTo>
                  <a:pt x="2612183" y="-3154"/>
                  <a:pt x="2587181" y="46137"/>
                  <a:pt x="2756505" y="0"/>
                </a:cubicBezTo>
                <a:cubicBezTo>
                  <a:pt x="2925829" y="-46137"/>
                  <a:pt x="3118266" y="49083"/>
                  <a:pt x="3243646" y="0"/>
                </a:cubicBezTo>
                <a:cubicBezTo>
                  <a:pt x="3369026" y="-49083"/>
                  <a:pt x="3533584" y="23404"/>
                  <a:pt x="3677320" y="0"/>
                </a:cubicBezTo>
                <a:cubicBezTo>
                  <a:pt x="3821056" y="-23404"/>
                  <a:pt x="4012180" y="26443"/>
                  <a:pt x="4110994" y="0"/>
                </a:cubicBezTo>
                <a:cubicBezTo>
                  <a:pt x="4209808" y="-26443"/>
                  <a:pt x="4477878" y="38069"/>
                  <a:pt x="4705069" y="0"/>
                </a:cubicBezTo>
                <a:cubicBezTo>
                  <a:pt x="4932260" y="-38069"/>
                  <a:pt x="5067967" y="76809"/>
                  <a:pt x="5346669" y="0"/>
                </a:cubicBezTo>
                <a:cubicBezTo>
                  <a:pt x="5391582" y="182402"/>
                  <a:pt x="5298184" y="231261"/>
                  <a:pt x="5346669" y="461665"/>
                </a:cubicBezTo>
                <a:cubicBezTo>
                  <a:pt x="5148122" y="464955"/>
                  <a:pt x="5059854" y="451108"/>
                  <a:pt x="4806061" y="461665"/>
                </a:cubicBezTo>
                <a:cubicBezTo>
                  <a:pt x="4552268" y="472222"/>
                  <a:pt x="4512200" y="454144"/>
                  <a:pt x="4372387" y="461665"/>
                </a:cubicBezTo>
                <a:cubicBezTo>
                  <a:pt x="4232574" y="469186"/>
                  <a:pt x="4061186" y="441359"/>
                  <a:pt x="3885246" y="461665"/>
                </a:cubicBezTo>
                <a:cubicBezTo>
                  <a:pt x="3709306" y="481971"/>
                  <a:pt x="3575760" y="434787"/>
                  <a:pt x="3398105" y="461665"/>
                </a:cubicBezTo>
                <a:cubicBezTo>
                  <a:pt x="3220450" y="488543"/>
                  <a:pt x="3092350" y="445280"/>
                  <a:pt x="2804031" y="461665"/>
                </a:cubicBezTo>
                <a:cubicBezTo>
                  <a:pt x="2515712" y="478050"/>
                  <a:pt x="2545791" y="461439"/>
                  <a:pt x="2316890" y="461665"/>
                </a:cubicBezTo>
                <a:cubicBezTo>
                  <a:pt x="2087989" y="461891"/>
                  <a:pt x="1918054" y="437384"/>
                  <a:pt x="1722816" y="461665"/>
                </a:cubicBezTo>
                <a:cubicBezTo>
                  <a:pt x="1527578" y="485946"/>
                  <a:pt x="1394819" y="398852"/>
                  <a:pt x="1128741" y="461665"/>
                </a:cubicBezTo>
                <a:cubicBezTo>
                  <a:pt x="862664" y="524478"/>
                  <a:pt x="493242" y="326680"/>
                  <a:pt x="0" y="461665"/>
                </a:cubicBezTo>
                <a:cubicBezTo>
                  <a:pt x="-4792" y="337020"/>
                  <a:pt x="4977" y="176829"/>
                  <a:pt x="0" y="0"/>
                </a:cubicBezTo>
                <a:close/>
              </a:path>
              <a:path w="5346669" h="461665" stroke="0" extrusionOk="0">
                <a:moveTo>
                  <a:pt x="0" y="0"/>
                </a:moveTo>
                <a:cubicBezTo>
                  <a:pt x="168433" y="-41636"/>
                  <a:pt x="420417" y="10425"/>
                  <a:pt x="647541" y="0"/>
                </a:cubicBezTo>
                <a:cubicBezTo>
                  <a:pt x="874665" y="-10425"/>
                  <a:pt x="953980" y="30956"/>
                  <a:pt x="1134682" y="0"/>
                </a:cubicBezTo>
                <a:cubicBezTo>
                  <a:pt x="1315384" y="-30956"/>
                  <a:pt x="1421109" y="53488"/>
                  <a:pt x="1675290" y="0"/>
                </a:cubicBezTo>
                <a:cubicBezTo>
                  <a:pt x="1929471" y="-53488"/>
                  <a:pt x="2126602" y="58868"/>
                  <a:pt x="2376297" y="0"/>
                </a:cubicBezTo>
                <a:cubicBezTo>
                  <a:pt x="2625992" y="-58868"/>
                  <a:pt x="2720020" y="53773"/>
                  <a:pt x="2863438" y="0"/>
                </a:cubicBezTo>
                <a:cubicBezTo>
                  <a:pt x="3006856" y="-53773"/>
                  <a:pt x="3195478" y="24590"/>
                  <a:pt x="3510979" y="0"/>
                </a:cubicBezTo>
                <a:cubicBezTo>
                  <a:pt x="3826480" y="-24590"/>
                  <a:pt x="3945134" y="9064"/>
                  <a:pt x="4158520" y="0"/>
                </a:cubicBezTo>
                <a:cubicBezTo>
                  <a:pt x="4371906" y="-9064"/>
                  <a:pt x="4469505" y="27138"/>
                  <a:pt x="4699128" y="0"/>
                </a:cubicBezTo>
                <a:cubicBezTo>
                  <a:pt x="4928751" y="-27138"/>
                  <a:pt x="5092783" y="34845"/>
                  <a:pt x="5346669" y="0"/>
                </a:cubicBezTo>
                <a:cubicBezTo>
                  <a:pt x="5384463" y="230424"/>
                  <a:pt x="5301977" y="297289"/>
                  <a:pt x="5346669" y="461665"/>
                </a:cubicBezTo>
                <a:cubicBezTo>
                  <a:pt x="5181839" y="469933"/>
                  <a:pt x="5020143" y="426208"/>
                  <a:pt x="4699128" y="461665"/>
                </a:cubicBezTo>
                <a:cubicBezTo>
                  <a:pt x="4378113" y="497122"/>
                  <a:pt x="4356316" y="457233"/>
                  <a:pt x="4211987" y="461665"/>
                </a:cubicBezTo>
                <a:cubicBezTo>
                  <a:pt x="4067658" y="466097"/>
                  <a:pt x="3900252" y="426308"/>
                  <a:pt x="3778313" y="461665"/>
                </a:cubicBezTo>
                <a:cubicBezTo>
                  <a:pt x="3656374" y="497022"/>
                  <a:pt x="3283834" y="450084"/>
                  <a:pt x="3077305" y="461665"/>
                </a:cubicBezTo>
                <a:cubicBezTo>
                  <a:pt x="2870776" y="473246"/>
                  <a:pt x="2614230" y="416986"/>
                  <a:pt x="2483231" y="461665"/>
                </a:cubicBezTo>
                <a:cubicBezTo>
                  <a:pt x="2352232" y="506344"/>
                  <a:pt x="2192032" y="404081"/>
                  <a:pt x="1942623" y="461665"/>
                </a:cubicBezTo>
                <a:cubicBezTo>
                  <a:pt x="1693214" y="519249"/>
                  <a:pt x="1613925" y="400828"/>
                  <a:pt x="1402015" y="461665"/>
                </a:cubicBezTo>
                <a:cubicBezTo>
                  <a:pt x="1190105" y="522502"/>
                  <a:pt x="1089191" y="410931"/>
                  <a:pt x="861408" y="461665"/>
                </a:cubicBezTo>
                <a:cubicBezTo>
                  <a:pt x="633625" y="512399"/>
                  <a:pt x="215238" y="450019"/>
                  <a:pt x="0" y="461665"/>
                </a:cubicBezTo>
                <a:cubicBezTo>
                  <a:pt x="-36396" y="311902"/>
                  <a:pt x="9521" y="118644"/>
                  <a:pt x="0" y="0"/>
                </a:cubicBezTo>
                <a:close/>
              </a:path>
            </a:pathLst>
          </a:cu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xtLst>
              <a:ext uri="{C807C97D-BFC1-408E-A445-0C87EB9F89A2}">
                <ask:lineSketchStyleProps xmlns:ask="http://schemas.microsoft.com/office/drawing/2018/sketchyshapes" sd="2215279637">
                  <a:prstGeom prst="rect">
                    <a:avLst/>
                  </a:prstGeom>
                  <ask:type>
                    <ask:lineSketchScribble/>
                  </ask:type>
                </ask:lineSketchStyleProps>
              </a:ext>
            </a:extLst>
          </a:ln>
          <a:effectLst>
            <a:innerShdw blurRad="114300">
              <a:prstClr val="black"/>
            </a:innerShdw>
          </a:effectLst>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2400" spc="-35" dirty="0">
                <a:latin typeface="Verdana"/>
              </a:rPr>
              <a:t>EDA (Exploratory Data Analysis):-</a:t>
            </a:r>
          </a:p>
        </p:txBody>
      </p:sp>
      <p:sp>
        <p:nvSpPr>
          <p:cNvPr id="3" name="TextBox 2">
            <a:extLst>
              <a:ext uri="{FF2B5EF4-FFF2-40B4-BE49-F238E27FC236}">
                <a16:creationId xmlns:a16="http://schemas.microsoft.com/office/drawing/2014/main" id="{C8CABE3B-7BFE-7E29-20D5-CEE1EAB566D0}"/>
              </a:ext>
            </a:extLst>
          </p:cNvPr>
          <p:cNvSpPr txBox="1"/>
          <p:nvPr/>
        </p:nvSpPr>
        <p:spPr>
          <a:xfrm>
            <a:off x="469244" y="970005"/>
            <a:ext cx="8592377" cy="335156"/>
          </a:xfrm>
          <a:prstGeom prst="rect">
            <a:avLst/>
          </a:prstGeom>
          <a:noFill/>
        </p:spPr>
        <p:txBody>
          <a:bodyPr wrap="square" rtlCol="0">
            <a:spAutoFit/>
          </a:bodyPr>
          <a:lstStyle/>
          <a:p>
            <a:pPr marL="297180" indent="-285750">
              <a:lnSpc>
                <a:spcPct val="125000"/>
              </a:lnSpc>
              <a:spcBef>
                <a:spcPts val="110"/>
              </a:spcBef>
              <a:spcAft>
                <a:spcPts val="115"/>
              </a:spcAft>
              <a:buFont typeface="Wingdings" panose="05000000000000000000" pitchFamily="2" charset="2"/>
              <a:buChar char="Ø"/>
            </a:pPr>
            <a:r>
              <a:rPr lang="en-US" b="1" dirty="0"/>
              <a:t>Relation of rented bike count with categorical features:</a:t>
            </a:r>
          </a:p>
        </p:txBody>
      </p:sp>
      <p:sp>
        <p:nvSpPr>
          <p:cNvPr id="6" name="TextBox 5">
            <a:extLst>
              <a:ext uri="{FF2B5EF4-FFF2-40B4-BE49-F238E27FC236}">
                <a16:creationId xmlns:a16="http://schemas.microsoft.com/office/drawing/2014/main" id="{4F84E6F2-231F-EC60-EFCA-9445FF2C40C6}"/>
              </a:ext>
            </a:extLst>
          </p:cNvPr>
          <p:cNvSpPr txBox="1"/>
          <p:nvPr/>
        </p:nvSpPr>
        <p:spPr>
          <a:xfrm>
            <a:off x="469244" y="1280030"/>
            <a:ext cx="8592377" cy="335156"/>
          </a:xfrm>
          <a:prstGeom prst="rect">
            <a:avLst/>
          </a:prstGeom>
          <a:noFill/>
        </p:spPr>
        <p:txBody>
          <a:bodyPr wrap="square" rtlCol="0">
            <a:spAutoFit/>
          </a:bodyPr>
          <a:lstStyle/>
          <a:p>
            <a:pPr marL="297180" indent="-285750">
              <a:lnSpc>
                <a:spcPct val="125000"/>
              </a:lnSpc>
              <a:spcBef>
                <a:spcPts val="110"/>
              </a:spcBef>
              <a:spcAft>
                <a:spcPts val="115"/>
              </a:spcAft>
              <a:buFont typeface="Wingdings" panose="05000000000000000000" pitchFamily="2" charset="2"/>
              <a:buChar char="Ø"/>
            </a:pPr>
            <a:r>
              <a:rPr lang="en-US" b="1" dirty="0"/>
              <a:t>Rented bike vs Month</a:t>
            </a:r>
          </a:p>
        </p:txBody>
      </p:sp>
      <p:pic>
        <p:nvPicPr>
          <p:cNvPr id="2050" name="Picture 2">
            <a:extLst>
              <a:ext uri="{FF2B5EF4-FFF2-40B4-BE49-F238E27FC236}">
                <a16:creationId xmlns:a16="http://schemas.microsoft.com/office/drawing/2014/main" id="{CD423AA8-0771-B099-92F2-F8C49439E90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9236" y="2294994"/>
            <a:ext cx="6862353" cy="2726877"/>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E7121698-ABA2-F8BD-4F91-DA4884B35AC2}"/>
              </a:ext>
            </a:extLst>
          </p:cNvPr>
          <p:cNvSpPr txBox="1"/>
          <p:nvPr/>
        </p:nvSpPr>
        <p:spPr>
          <a:xfrm>
            <a:off x="741404" y="1556330"/>
            <a:ext cx="7801233" cy="738664"/>
          </a:xfrm>
          <a:prstGeom prst="rect">
            <a:avLst/>
          </a:prstGeom>
          <a:noFill/>
        </p:spPr>
        <p:txBody>
          <a:bodyPr wrap="square">
            <a:spAutoFit/>
          </a:bodyPr>
          <a:lstStyle/>
          <a:p>
            <a:r>
              <a:rPr lang="en-US" dirty="0"/>
              <a:t>From the above bar plot is clearly showing that from Jan to Jun demand for the rented bike is growing high and then slowly the demand start dropping till Sep and than again a small demand increase for some a month and then it decrease.</a:t>
            </a:r>
          </a:p>
        </p:txBody>
      </p:sp>
    </p:spTree>
    <p:extLst>
      <p:ext uri="{BB962C8B-B14F-4D97-AF65-F5344CB8AC3E}">
        <p14:creationId xmlns:p14="http://schemas.microsoft.com/office/powerpoint/2010/main" val="4091430221"/>
      </p:ext>
    </p:extLst>
  </p:cSld>
  <p:clrMapOvr>
    <a:masterClrMapping/>
  </p:clrMapOvr>
</p:sld>
</file>

<file path=ppt/theme/theme1.xml><?xml version="1.0" encoding="utf-8"?>
<a:theme xmlns:a="http://schemas.openxmlformats.org/drawingml/2006/main" name="Simple Light">
  <a:themeElements>
    <a:clrScheme name="Simple Light">
      <a:dk1>
        <a:srgbClr val="CC0000"/>
      </a:dk1>
      <a:lt1>
        <a:srgbClr val="134F5C"/>
      </a:lt1>
      <a:dk2>
        <a:srgbClr val="F5FDFF"/>
      </a:dk2>
      <a:lt2>
        <a:srgbClr val="FFF1F1"/>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637</TotalTime>
  <Words>2452</Words>
  <Application>Microsoft Office PowerPoint</Application>
  <PresentationFormat>On-screen Show (16:9)</PresentationFormat>
  <Paragraphs>242</Paragraphs>
  <Slides>33</Slides>
  <Notes>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33</vt:i4>
      </vt:variant>
    </vt:vector>
  </HeadingPairs>
  <TitlesOfParts>
    <vt:vector size="41" baseType="lpstr">
      <vt:lpstr>Verdana</vt:lpstr>
      <vt:lpstr>Roboto</vt:lpstr>
      <vt:lpstr>Courier New</vt:lpstr>
      <vt:lpstr>Arial</vt:lpstr>
      <vt:lpstr>Arial</vt:lpstr>
      <vt:lpstr>Wingdings</vt:lpstr>
      <vt:lpstr>Algerian</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kuresh</dc:creator>
  <cp:lastModifiedBy>kuresh chandra tripathy</cp:lastModifiedBy>
  <cp:revision>14</cp:revision>
  <dcterms:modified xsi:type="dcterms:W3CDTF">2022-12-12T07:57:50Z</dcterms:modified>
</cp:coreProperties>
</file>